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3"/>
  </p:notesMasterIdLst>
  <p:handoutMasterIdLst>
    <p:handoutMasterId r:id="rId44"/>
  </p:handoutMasterIdLst>
  <p:sldIdLst>
    <p:sldId id="256" r:id="rId2"/>
    <p:sldId id="341" r:id="rId3"/>
    <p:sldId id="342" r:id="rId4"/>
    <p:sldId id="329" r:id="rId5"/>
    <p:sldId id="330" r:id="rId6"/>
    <p:sldId id="331" r:id="rId7"/>
    <p:sldId id="339" r:id="rId8"/>
    <p:sldId id="322" r:id="rId9"/>
    <p:sldId id="257" r:id="rId10"/>
    <p:sldId id="307" r:id="rId11"/>
    <p:sldId id="276" r:id="rId12"/>
    <p:sldId id="277" r:id="rId13"/>
    <p:sldId id="278" r:id="rId14"/>
    <p:sldId id="279" r:id="rId15"/>
    <p:sldId id="280" r:id="rId16"/>
    <p:sldId id="283" r:id="rId17"/>
    <p:sldId id="285" r:id="rId18"/>
    <p:sldId id="286" r:id="rId19"/>
    <p:sldId id="287" r:id="rId20"/>
    <p:sldId id="288" r:id="rId21"/>
    <p:sldId id="281" r:id="rId22"/>
    <p:sldId id="289" r:id="rId23"/>
    <p:sldId id="290" r:id="rId24"/>
    <p:sldId id="291" r:id="rId25"/>
    <p:sldId id="292" r:id="rId26"/>
    <p:sldId id="293" r:id="rId27"/>
    <p:sldId id="294" r:id="rId28"/>
    <p:sldId id="296" r:id="rId29"/>
    <p:sldId id="297" r:id="rId30"/>
    <p:sldId id="299" r:id="rId31"/>
    <p:sldId id="315" r:id="rId32"/>
    <p:sldId id="314" r:id="rId33"/>
    <p:sldId id="300" r:id="rId34"/>
    <p:sldId id="301" r:id="rId35"/>
    <p:sldId id="302" r:id="rId36"/>
    <p:sldId id="306" r:id="rId37"/>
    <p:sldId id="298" r:id="rId38"/>
    <p:sldId id="303" r:id="rId39"/>
    <p:sldId id="340" r:id="rId40"/>
    <p:sldId id="343" r:id="rId41"/>
    <p:sldId id="27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94604" autoAdjust="0"/>
  </p:normalViewPr>
  <p:slideViewPr>
    <p:cSldViewPr>
      <p:cViewPr varScale="1">
        <p:scale>
          <a:sx n="64" d="100"/>
          <a:sy n="64" d="100"/>
        </p:scale>
        <p:origin x="1368" y="3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solidFill>
                  <a:sysClr val="windowText" lastClr="000000"/>
                </a:solidFill>
              </a:rPr>
              <a:t>2015 Charitable Giving / Billions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cene3d>
              <a:camera prst="orthographicFront"/>
              <a:lightRig rig="threePt" dir="t"/>
            </a:scene3d>
            <a:sp3d prstMaterial="dkEdge">
              <a:bevelT w="127000" h="127000"/>
              <a:bevelB w="127000" h="127000"/>
            </a:sp3d>
          </c:spPr>
          <c:dPt>
            <c:idx val="0"/>
            <c:bubble3D val="0"/>
            <c:explosion val="2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1-D5EA-4A1D-B40B-239587B1F82D}"/>
              </c:ext>
            </c:extLst>
          </c:dPt>
          <c:dPt>
            <c:idx val="1"/>
            <c:bubble3D val="0"/>
            <c:explosion val="2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3-D5EA-4A1D-B40B-239587B1F82D}"/>
              </c:ext>
            </c:extLst>
          </c:dPt>
          <c:dPt>
            <c:idx val="2"/>
            <c:bubble3D val="0"/>
            <c:explosion val="2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5-D5EA-4A1D-B40B-239587B1F82D}"/>
              </c:ext>
            </c:extLst>
          </c:dPt>
          <c:dPt>
            <c:idx val="3"/>
            <c:bubble3D val="0"/>
            <c:explosion val="2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7-D5EA-4A1D-B40B-239587B1F82D}"/>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1-D5EA-4A1D-B40B-239587B1F82D}"/>
                </c:ext>
              </c:extLst>
            </c:dLbl>
            <c:dLbl>
              <c:idx val="1"/>
              <c:layout>
                <c:manualLayout>
                  <c:x val="0"/>
                  <c:y val="0.1205128205128205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5EA-4A1D-B40B-239587B1F82D}"/>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5-D5EA-4A1D-B40B-239587B1F82D}"/>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7-D5EA-4A1D-B40B-239587B1F82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Sheet1!$C$6:$C$9</c:f>
              <c:strCache>
                <c:ptCount val="4"/>
                <c:pt idx="0">
                  <c:v>Individual </c:v>
                </c:pt>
                <c:pt idx="1">
                  <c:v>Bequest</c:v>
                </c:pt>
                <c:pt idx="2">
                  <c:v>Foundations</c:v>
                </c:pt>
                <c:pt idx="3">
                  <c:v>Corporations</c:v>
                </c:pt>
              </c:strCache>
            </c:strRef>
          </c:cat>
          <c:val>
            <c:numRef>
              <c:f>Sheet1!$D$6:$D$9</c:f>
              <c:numCache>
                <c:formatCode>"$"#,##0.00_);[Red]\("$"#,##0.00\)</c:formatCode>
                <c:ptCount val="4"/>
                <c:pt idx="0">
                  <c:v>264.58</c:v>
                </c:pt>
                <c:pt idx="1">
                  <c:v>31.76</c:v>
                </c:pt>
                <c:pt idx="2">
                  <c:v>58.46</c:v>
                </c:pt>
                <c:pt idx="3">
                  <c:v>18.45</c:v>
                </c:pt>
              </c:numCache>
            </c:numRef>
          </c:val>
          <c:extLst>
            <c:ext xmlns:c16="http://schemas.microsoft.com/office/drawing/2014/chart" uri="{C3380CC4-5D6E-409C-BE32-E72D297353CC}">
              <c16:uniqueId val="{00000008-D5EA-4A1D-B40B-239587B1F82D}"/>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cap="all" baseline="0">
                <a:solidFill>
                  <a:schemeClr val="tx1">
                    <a:lumMod val="65000"/>
                    <a:lumOff val="35000"/>
                  </a:schemeClr>
                </a:solidFill>
                <a:latin typeface="+mn-lt"/>
                <a:ea typeface="+mn-ea"/>
                <a:cs typeface="+mn-cs"/>
              </a:defRPr>
            </a:pPr>
            <a:r>
              <a:rPr lang="en-US" dirty="0">
                <a:solidFill>
                  <a:sysClr val="windowText" lastClr="000000"/>
                </a:solidFill>
              </a:rPr>
              <a:t>Types of Recipients of Contributions 2015</a:t>
            </a:r>
          </a:p>
        </c:rich>
      </c:tx>
      <c:layout>
        <c:manualLayout>
          <c:xMode val="edge"/>
          <c:yMode val="edge"/>
          <c:x val="0.20432208841541863"/>
          <c:y val="1.571703677188813E-2"/>
        </c:manualLayout>
      </c:layout>
      <c:overlay val="0"/>
      <c:spPr>
        <a:noFill/>
        <a:ln>
          <a:noFill/>
        </a:ln>
        <a:effectLst/>
      </c:spPr>
      <c:txPr>
        <a:bodyPr rot="0" spcFirstLastPara="1" vertOverflow="ellipsis" vert="horz" wrap="square" anchor="ctr" anchorCtr="1"/>
        <a:lstStyle/>
        <a:p>
          <a:pPr algn="ct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805573825944785"/>
          <c:y val="0.13449870829014743"/>
          <c:w val="0.67038054610715414"/>
          <c:h val="0.86550129170985257"/>
        </c:manualLayout>
      </c:layout>
      <c:pie3DChart>
        <c:varyColors val="1"/>
        <c:ser>
          <c:idx val="0"/>
          <c:order val="0"/>
          <c:explosion val="3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029-4255-AF01-A84D880E081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029-4255-AF01-A84D880E081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029-4255-AF01-A84D880E081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029-4255-AF01-A84D880E081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7029-4255-AF01-A84D880E0811}"/>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7029-4255-AF01-A84D880E0811}"/>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7029-4255-AF01-A84D880E0811}"/>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7029-4255-AF01-A84D880E0811}"/>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7029-4255-AF01-A84D880E0811}"/>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7029-4255-AF01-A84D880E0811}"/>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029-4255-AF01-A84D880E0811}"/>
                </c:ext>
              </c:extLst>
            </c:dLbl>
            <c:dLbl>
              <c:idx val="2"/>
              <c:layout>
                <c:manualLayout>
                  <c:x val="8.83054892601432E-2"/>
                  <c:y val="7.858546168958742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29-4255-AF01-A84D880E0811}"/>
                </c:ext>
              </c:extLst>
            </c:dLbl>
            <c:dLbl>
              <c:idx val="3"/>
              <c:layout>
                <c:manualLayout>
                  <c:x val="3.5799522673031027E-2"/>
                  <c:y val="7.07269155206286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29-4255-AF01-A84D880E0811}"/>
                </c:ext>
              </c:extLst>
            </c:dLbl>
            <c:dLbl>
              <c:idx val="4"/>
              <c:layout>
                <c:manualLayout>
                  <c:x val="-7.1599045346062082E-3"/>
                  <c:y val="5.108055009823175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29-4255-AF01-A84D880E0811}"/>
                </c:ext>
              </c:extLst>
            </c:dLbl>
            <c:dLbl>
              <c:idx val="5"/>
              <c:layout>
                <c:manualLayout>
                  <c:x val="-2.1479713603818611E-2"/>
                  <c:y val="6.286836935166993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119331742243439"/>
                      <c:h val="0.10770137524557957"/>
                    </c:manualLayout>
                  </c15:layout>
                </c:ext>
                <c:ext xmlns:c16="http://schemas.microsoft.com/office/drawing/2014/chart" uri="{C3380CC4-5D6E-409C-BE32-E72D297353CC}">
                  <c16:uniqueId val="{0000000B-7029-4255-AF01-A84D880E0811}"/>
                </c:ext>
              </c:extLst>
            </c:dLbl>
            <c:dLbl>
              <c:idx val="6"/>
              <c:layout>
                <c:manualLayout>
                  <c:x val="-5.469308337574221E-18"/>
                  <c:y val="1.178781925343811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744748463721271"/>
                      <c:h val="0.10770137524557957"/>
                    </c:manualLayout>
                  </c15:layout>
                </c:ext>
                <c:ext xmlns:c16="http://schemas.microsoft.com/office/drawing/2014/chart" uri="{C3380CC4-5D6E-409C-BE32-E72D297353CC}">
                  <c16:uniqueId val="{0000000D-7029-4255-AF01-A84D880E0811}"/>
                </c:ext>
              </c:extLst>
            </c:dLbl>
            <c:dLbl>
              <c:idx val="7"/>
              <c:layout>
                <c:manualLayout>
                  <c:x val="7.1599045346062056E-3"/>
                  <c:y val="-6.679764243614931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029-4255-AF01-A84D880E0811}"/>
                </c:ext>
              </c:extLst>
            </c:dLbl>
            <c:dLbl>
              <c:idx val="8"/>
              <c:layout>
                <c:manualLayout>
                  <c:x val="0.13842482100238662"/>
                  <c:y val="-3.143418467583496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29-4255-AF01-A84D880E08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Sheet2!$C$6:$C$14</c:f>
              <c:strCache>
                <c:ptCount val="9"/>
                <c:pt idx="0">
                  <c:v>Religion</c:v>
                </c:pt>
                <c:pt idx="1">
                  <c:v>Education</c:v>
                </c:pt>
                <c:pt idx="2">
                  <c:v>Human Services</c:v>
                </c:pt>
                <c:pt idx="3">
                  <c:v>Foundations</c:v>
                </c:pt>
                <c:pt idx="4">
                  <c:v>Health</c:v>
                </c:pt>
                <c:pt idx="5">
                  <c:v>Public Benefit</c:v>
                </c:pt>
                <c:pt idx="6">
                  <c:v>Arts/Culture/Humanites</c:v>
                </c:pt>
                <c:pt idx="7">
                  <c:v>International Affairs</c:v>
                </c:pt>
                <c:pt idx="8">
                  <c:v>Environment/Animals</c:v>
                </c:pt>
              </c:strCache>
            </c:strRef>
          </c:cat>
          <c:val>
            <c:numRef>
              <c:f>Sheet2!$D$6:$D$14</c:f>
              <c:numCache>
                <c:formatCode>"$"#,##0.00_);[Red]\("$"#,##0.00\)</c:formatCode>
                <c:ptCount val="9"/>
                <c:pt idx="0">
                  <c:v>119.3</c:v>
                </c:pt>
                <c:pt idx="1">
                  <c:v>57.48</c:v>
                </c:pt>
                <c:pt idx="2">
                  <c:v>45.21</c:v>
                </c:pt>
                <c:pt idx="3">
                  <c:v>42.26</c:v>
                </c:pt>
                <c:pt idx="4">
                  <c:v>29.81</c:v>
                </c:pt>
                <c:pt idx="5">
                  <c:v>26.95</c:v>
                </c:pt>
                <c:pt idx="6">
                  <c:v>17.07</c:v>
                </c:pt>
                <c:pt idx="7">
                  <c:v>15.75</c:v>
                </c:pt>
                <c:pt idx="8">
                  <c:v>10.68</c:v>
                </c:pt>
              </c:numCache>
            </c:numRef>
          </c:val>
          <c:extLst>
            <c:ext xmlns:c16="http://schemas.microsoft.com/office/drawing/2014/chart" uri="{C3380CC4-5D6E-409C-BE32-E72D297353CC}">
              <c16:uniqueId val="{00000012-7029-4255-AF01-A84D880E0811}"/>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A5C5D-B37B-434F-B1B6-2CC54233B41D}" type="doc">
      <dgm:prSet loTypeId="urn:microsoft.com/office/officeart/2005/8/layout/cycle1" loCatId="cycle" qsTypeId="urn:microsoft.com/office/officeart/2005/8/quickstyle/simple1" qsCatId="simple" csTypeId="urn:microsoft.com/office/officeart/2005/8/colors/accent1_2" csCatId="accent1" phldr="1"/>
      <dgm:spPr/>
    </dgm:pt>
    <dgm:pt modelId="{1BB20599-041B-4AF0-BE43-64D5BEF7CF0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Cultivation</a:t>
          </a:r>
        </a:p>
      </dgm:t>
    </dgm:pt>
    <dgm:pt modelId="{3130323A-8BAB-4EC0-AF04-ADC0A4BA60BD}" type="parTrans" cxnId="{5D138853-9B02-45B0-A12E-30E71150C32E}">
      <dgm:prSet/>
      <dgm:spPr/>
      <dgm:t>
        <a:bodyPr/>
        <a:lstStyle/>
        <a:p>
          <a:endParaRPr lang="en-US"/>
        </a:p>
      </dgm:t>
    </dgm:pt>
    <dgm:pt modelId="{FD8CCAF6-4D20-4B9B-B309-C392C3668FFE}" type="sibTrans" cxnId="{5D138853-9B02-45B0-A12E-30E71150C32E}">
      <dgm:prSet/>
      <dgm:spPr/>
      <dgm:t>
        <a:bodyPr/>
        <a:lstStyle/>
        <a:p>
          <a:endParaRPr lang="en-US" dirty="0"/>
        </a:p>
      </dgm:t>
    </dgm:pt>
    <dgm:pt modelId="{FEE47DAE-2513-41E5-B4A2-B80B76B751A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Solicitation</a:t>
          </a:r>
        </a:p>
      </dgm:t>
    </dgm:pt>
    <dgm:pt modelId="{1E733BB7-F84B-49D8-92C5-CC39D9B8E482}" type="parTrans" cxnId="{4C1CBF8C-68D5-4E77-B0F0-32F39B3F49A7}">
      <dgm:prSet/>
      <dgm:spPr/>
      <dgm:t>
        <a:bodyPr/>
        <a:lstStyle/>
        <a:p>
          <a:endParaRPr lang="en-US"/>
        </a:p>
      </dgm:t>
    </dgm:pt>
    <dgm:pt modelId="{F4C3D660-3D38-43C5-9B91-E14C7C1046CC}" type="sibTrans" cxnId="{4C1CBF8C-68D5-4E77-B0F0-32F39B3F49A7}">
      <dgm:prSet/>
      <dgm:spPr/>
      <dgm:t>
        <a:bodyPr/>
        <a:lstStyle/>
        <a:p>
          <a:endParaRPr lang="en-US" dirty="0"/>
        </a:p>
      </dgm:t>
    </dgm:pt>
    <dgm:pt modelId="{6D978D58-7AAA-44AE-A7A5-D41AC949B99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Stewardship</a:t>
          </a:r>
        </a:p>
      </dgm:t>
    </dgm:pt>
    <dgm:pt modelId="{5D8E8FED-5E00-4E86-AEAC-0F25DAABDF1F}" type="parTrans" cxnId="{FF5EF585-DCF2-465A-A254-AE6391B4D024}">
      <dgm:prSet/>
      <dgm:spPr/>
      <dgm:t>
        <a:bodyPr/>
        <a:lstStyle/>
        <a:p>
          <a:endParaRPr lang="en-US"/>
        </a:p>
      </dgm:t>
    </dgm:pt>
    <dgm:pt modelId="{4BF6CA89-0A84-4E97-823F-A9BB55F49A12}" type="sibTrans" cxnId="{FF5EF585-DCF2-465A-A254-AE6391B4D024}">
      <dgm:prSet/>
      <dgm:spPr/>
      <dgm:t>
        <a:bodyPr/>
        <a:lstStyle/>
        <a:p>
          <a:endParaRPr lang="en-US" dirty="0"/>
        </a:p>
      </dgm:t>
    </dgm:pt>
    <dgm:pt modelId="{6D1823B8-02E0-4DD9-BA48-1A0E31C09E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Identification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Potential Friends</a:t>
          </a:r>
        </a:p>
      </dgm:t>
    </dgm:pt>
    <dgm:pt modelId="{93B77834-ACB3-433E-930B-C40BA0CCD710}" type="parTrans" cxnId="{3BA20152-60C0-45FC-B8C1-81DB1DD0326B}">
      <dgm:prSet/>
      <dgm:spPr/>
      <dgm:t>
        <a:bodyPr/>
        <a:lstStyle/>
        <a:p>
          <a:endParaRPr lang="en-US"/>
        </a:p>
      </dgm:t>
    </dgm:pt>
    <dgm:pt modelId="{D95743E8-E1CB-4C34-82AA-5B23A2166311}" type="sibTrans" cxnId="{3BA20152-60C0-45FC-B8C1-81DB1DD0326B}">
      <dgm:prSet/>
      <dgm:spPr/>
      <dgm:t>
        <a:bodyPr/>
        <a:lstStyle/>
        <a:p>
          <a:endParaRPr lang="en-US" dirty="0"/>
        </a:p>
      </dgm:t>
    </dgm:pt>
    <dgm:pt modelId="{67D9CFE0-4914-4701-81A0-A806DAA4F2C9}" type="pres">
      <dgm:prSet presAssocID="{DE1A5C5D-B37B-434F-B1B6-2CC54233B41D}" presName="cycle" presStyleCnt="0">
        <dgm:presLayoutVars>
          <dgm:dir/>
          <dgm:resizeHandles val="exact"/>
        </dgm:presLayoutVars>
      </dgm:prSet>
      <dgm:spPr/>
    </dgm:pt>
    <dgm:pt modelId="{AE9D49A2-35D2-4D9D-8AEA-0F867D848390}" type="pres">
      <dgm:prSet presAssocID="{1BB20599-041B-4AF0-BE43-64D5BEF7CF07}" presName="dummy" presStyleCnt="0"/>
      <dgm:spPr/>
    </dgm:pt>
    <dgm:pt modelId="{7D2EF523-8936-4512-B077-808C4FA87DE6}" type="pres">
      <dgm:prSet presAssocID="{1BB20599-041B-4AF0-BE43-64D5BEF7CF07}" presName="node" presStyleLbl="revTx" presStyleIdx="0" presStyleCnt="4" custScaleX="128281" custScaleY="39500">
        <dgm:presLayoutVars>
          <dgm:bulletEnabled val="1"/>
        </dgm:presLayoutVars>
      </dgm:prSet>
      <dgm:spPr/>
    </dgm:pt>
    <dgm:pt modelId="{F95D2BC9-D29B-4A04-9CB6-F06F8211E6F6}" type="pres">
      <dgm:prSet presAssocID="{FD8CCAF6-4D20-4B9B-B309-C392C3668FFE}" presName="sibTrans" presStyleLbl="node1" presStyleIdx="0" presStyleCnt="4"/>
      <dgm:spPr/>
    </dgm:pt>
    <dgm:pt modelId="{47F0C117-0551-4644-8098-DD7B67C55BC4}" type="pres">
      <dgm:prSet presAssocID="{FEE47DAE-2513-41E5-B4A2-B80B76B751AE}" presName="dummy" presStyleCnt="0"/>
      <dgm:spPr/>
    </dgm:pt>
    <dgm:pt modelId="{74B00875-EE2A-469D-8F59-B4FE2294C5CF}" type="pres">
      <dgm:prSet presAssocID="{FEE47DAE-2513-41E5-B4A2-B80B76B751AE}" presName="node" presStyleLbl="revTx" presStyleIdx="1" presStyleCnt="4" custScaleX="128281" custScaleY="43267" custRadScaleRad="97239" custRadScaleInc="-5503">
        <dgm:presLayoutVars>
          <dgm:bulletEnabled val="1"/>
        </dgm:presLayoutVars>
      </dgm:prSet>
      <dgm:spPr/>
    </dgm:pt>
    <dgm:pt modelId="{CB27885D-16E2-4F27-A577-D6E5B84155FF}" type="pres">
      <dgm:prSet presAssocID="{F4C3D660-3D38-43C5-9B91-E14C7C1046CC}" presName="sibTrans" presStyleLbl="node1" presStyleIdx="1" presStyleCnt="4"/>
      <dgm:spPr/>
    </dgm:pt>
    <dgm:pt modelId="{FC0A664F-C738-4245-ADFE-BF04CC11F6F3}" type="pres">
      <dgm:prSet presAssocID="{6D978D58-7AAA-44AE-A7A5-D41AC949B99F}" presName="dummy" presStyleCnt="0"/>
      <dgm:spPr/>
    </dgm:pt>
    <dgm:pt modelId="{5B70ECC6-190A-4EC3-9067-EE532CF9D53B}" type="pres">
      <dgm:prSet presAssocID="{6D978D58-7AAA-44AE-A7A5-D41AC949B99F}" presName="node" presStyleLbl="revTx" presStyleIdx="2" presStyleCnt="4" custScaleX="193198" custScaleY="33750" custRadScaleRad="114865" custRadScaleInc="23347">
        <dgm:presLayoutVars>
          <dgm:bulletEnabled val="1"/>
        </dgm:presLayoutVars>
      </dgm:prSet>
      <dgm:spPr/>
    </dgm:pt>
    <dgm:pt modelId="{E1B8EBC4-5193-462D-8C69-E608DFF07537}" type="pres">
      <dgm:prSet presAssocID="{4BF6CA89-0A84-4E97-823F-A9BB55F49A12}" presName="sibTrans" presStyleLbl="node1" presStyleIdx="2" presStyleCnt="4"/>
      <dgm:spPr/>
    </dgm:pt>
    <dgm:pt modelId="{500F872B-1790-4E29-A340-89AF3C823AFD}" type="pres">
      <dgm:prSet presAssocID="{6D1823B8-02E0-4DD9-BA48-1A0E31C09E51}" presName="dummy" presStyleCnt="0"/>
      <dgm:spPr/>
    </dgm:pt>
    <dgm:pt modelId="{02D02F89-6F4F-49C5-B1EF-D0DAC432BBA4}" type="pres">
      <dgm:prSet presAssocID="{6D1823B8-02E0-4DD9-BA48-1A0E31C09E51}" presName="node" presStyleLbl="revTx" presStyleIdx="3" presStyleCnt="4" custScaleX="209401" custScaleY="61792" custRadScaleRad="123361" custRadScaleInc="-23176">
        <dgm:presLayoutVars>
          <dgm:bulletEnabled val="1"/>
        </dgm:presLayoutVars>
      </dgm:prSet>
      <dgm:spPr/>
    </dgm:pt>
    <dgm:pt modelId="{FD56AE6C-B24F-4EE5-ADEB-372A22451485}" type="pres">
      <dgm:prSet presAssocID="{D95743E8-E1CB-4C34-82AA-5B23A2166311}" presName="sibTrans" presStyleLbl="node1" presStyleIdx="3" presStyleCnt="4"/>
      <dgm:spPr/>
    </dgm:pt>
  </dgm:ptLst>
  <dgm:cxnLst>
    <dgm:cxn modelId="{653AAB90-6B33-46A7-BEAB-56882A5F4BD9}" type="presOf" srcId="{F4C3D660-3D38-43C5-9B91-E14C7C1046CC}" destId="{CB27885D-16E2-4F27-A577-D6E5B84155FF}" srcOrd="0" destOrd="0" presId="urn:microsoft.com/office/officeart/2005/8/layout/cycle1"/>
    <dgm:cxn modelId="{FF5EF585-DCF2-465A-A254-AE6391B4D024}" srcId="{DE1A5C5D-B37B-434F-B1B6-2CC54233B41D}" destId="{6D978D58-7AAA-44AE-A7A5-D41AC949B99F}" srcOrd="2" destOrd="0" parTransId="{5D8E8FED-5E00-4E86-AEAC-0F25DAABDF1F}" sibTransId="{4BF6CA89-0A84-4E97-823F-A9BB55F49A12}"/>
    <dgm:cxn modelId="{1733C576-DB3C-48B1-9CED-0C7CCF07D39B}" type="presOf" srcId="{4BF6CA89-0A84-4E97-823F-A9BB55F49A12}" destId="{E1B8EBC4-5193-462D-8C69-E608DFF07537}" srcOrd="0" destOrd="0" presId="urn:microsoft.com/office/officeart/2005/8/layout/cycle1"/>
    <dgm:cxn modelId="{5D138853-9B02-45B0-A12E-30E71150C32E}" srcId="{DE1A5C5D-B37B-434F-B1B6-2CC54233B41D}" destId="{1BB20599-041B-4AF0-BE43-64D5BEF7CF07}" srcOrd="0" destOrd="0" parTransId="{3130323A-8BAB-4EC0-AF04-ADC0A4BA60BD}" sibTransId="{FD8CCAF6-4D20-4B9B-B309-C392C3668FFE}"/>
    <dgm:cxn modelId="{604A15AE-323B-499A-A680-52BE6ACCDB55}" type="presOf" srcId="{6D978D58-7AAA-44AE-A7A5-D41AC949B99F}" destId="{5B70ECC6-190A-4EC3-9067-EE532CF9D53B}" srcOrd="0" destOrd="0" presId="urn:microsoft.com/office/officeart/2005/8/layout/cycle1"/>
    <dgm:cxn modelId="{2D59227C-8CCA-41E9-9400-DC2CBDD34228}" type="presOf" srcId="{FD8CCAF6-4D20-4B9B-B309-C392C3668FFE}" destId="{F95D2BC9-D29B-4A04-9CB6-F06F8211E6F6}" srcOrd="0" destOrd="0" presId="urn:microsoft.com/office/officeart/2005/8/layout/cycle1"/>
    <dgm:cxn modelId="{88502C05-3127-4C3D-9E2E-9544AF4E31A7}" type="presOf" srcId="{D95743E8-E1CB-4C34-82AA-5B23A2166311}" destId="{FD56AE6C-B24F-4EE5-ADEB-372A22451485}" srcOrd="0" destOrd="0" presId="urn:microsoft.com/office/officeart/2005/8/layout/cycle1"/>
    <dgm:cxn modelId="{59B0324B-6B3E-4FD2-B4DE-FBA86BF78CAA}" type="presOf" srcId="{DE1A5C5D-B37B-434F-B1B6-2CC54233B41D}" destId="{67D9CFE0-4914-4701-81A0-A806DAA4F2C9}" srcOrd="0" destOrd="0" presId="urn:microsoft.com/office/officeart/2005/8/layout/cycle1"/>
    <dgm:cxn modelId="{83B941F1-A524-46E5-92D5-50A5B5E37CB8}" type="presOf" srcId="{6D1823B8-02E0-4DD9-BA48-1A0E31C09E51}" destId="{02D02F89-6F4F-49C5-B1EF-D0DAC432BBA4}" srcOrd="0" destOrd="0" presId="urn:microsoft.com/office/officeart/2005/8/layout/cycle1"/>
    <dgm:cxn modelId="{9616E27E-B15F-4FFE-9719-68FDBD1D27A2}" type="presOf" srcId="{FEE47DAE-2513-41E5-B4A2-B80B76B751AE}" destId="{74B00875-EE2A-469D-8F59-B4FE2294C5CF}" srcOrd="0" destOrd="0" presId="urn:microsoft.com/office/officeart/2005/8/layout/cycle1"/>
    <dgm:cxn modelId="{4C1CBF8C-68D5-4E77-B0F0-32F39B3F49A7}" srcId="{DE1A5C5D-B37B-434F-B1B6-2CC54233B41D}" destId="{FEE47DAE-2513-41E5-B4A2-B80B76B751AE}" srcOrd="1" destOrd="0" parTransId="{1E733BB7-F84B-49D8-92C5-CC39D9B8E482}" sibTransId="{F4C3D660-3D38-43C5-9B91-E14C7C1046CC}"/>
    <dgm:cxn modelId="{3BA20152-60C0-45FC-B8C1-81DB1DD0326B}" srcId="{DE1A5C5D-B37B-434F-B1B6-2CC54233B41D}" destId="{6D1823B8-02E0-4DD9-BA48-1A0E31C09E51}" srcOrd="3" destOrd="0" parTransId="{93B77834-ACB3-433E-930B-C40BA0CCD710}" sibTransId="{D95743E8-E1CB-4C34-82AA-5B23A2166311}"/>
    <dgm:cxn modelId="{6BFB5A49-2470-4D72-9E15-F60BFEB2C86B}" type="presOf" srcId="{1BB20599-041B-4AF0-BE43-64D5BEF7CF07}" destId="{7D2EF523-8936-4512-B077-808C4FA87DE6}" srcOrd="0" destOrd="0" presId="urn:microsoft.com/office/officeart/2005/8/layout/cycle1"/>
    <dgm:cxn modelId="{12F25DB4-11CB-4ACD-83A0-7B7E057DDB75}" type="presParOf" srcId="{67D9CFE0-4914-4701-81A0-A806DAA4F2C9}" destId="{AE9D49A2-35D2-4D9D-8AEA-0F867D848390}" srcOrd="0" destOrd="0" presId="urn:microsoft.com/office/officeart/2005/8/layout/cycle1"/>
    <dgm:cxn modelId="{85C17200-F755-4CA6-A8E2-AA9EDFE7F6B7}" type="presParOf" srcId="{67D9CFE0-4914-4701-81A0-A806DAA4F2C9}" destId="{7D2EF523-8936-4512-B077-808C4FA87DE6}" srcOrd="1" destOrd="0" presId="urn:microsoft.com/office/officeart/2005/8/layout/cycle1"/>
    <dgm:cxn modelId="{F1C53515-2E90-4325-BC46-02A1F951C1E9}" type="presParOf" srcId="{67D9CFE0-4914-4701-81A0-A806DAA4F2C9}" destId="{F95D2BC9-D29B-4A04-9CB6-F06F8211E6F6}" srcOrd="2" destOrd="0" presId="urn:microsoft.com/office/officeart/2005/8/layout/cycle1"/>
    <dgm:cxn modelId="{F6DA04F1-9F2C-42BC-AB97-C432766ADD29}" type="presParOf" srcId="{67D9CFE0-4914-4701-81A0-A806DAA4F2C9}" destId="{47F0C117-0551-4644-8098-DD7B67C55BC4}" srcOrd="3" destOrd="0" presId="urn:microsoft.com/office/officeart/2005/8/layout/cycle1"/>
    <dgm:cxn modelId="{702D52AA-F6F2-4CD2-A5B2-7B005F96E110}" type="presParOf" srcId="{67D9CFE0-4914-4701-81A0-A806DAA4F2C9}" destId="{74B00875-EE2A-469D-8F59-B4FE2294C5CF}" srcOrd="4" destOrd="0" presId="urn:microsoft.com/office/officeart/2005/8/layout/cycle1"/>
    <dgm:cxn modelId="{B2568250-0C89-479C-BA7B-4243AE74DED9}" type="presParOf" srcId="{67D9CFE0-4914-4701-81A0-A806DAA4F2C9}" destId="{CB27885D-16E2-4F27-A577-D6E5B84155FF}" srcOrd="5" destOrd="0" presId="urn:microsoft.com/office/officeart/2005/8/layout/cycle1"/>
    <dgm:cxn modelId="{200E862F-CFF4-4C6C-BC83-99248D688B73}" type="presParOf" srcId="{67D9CFE0-4914-4701-81A0-A806DAA4F2C9}" destId="{FC0A664F-C738-4245-ADFE-BF04CC11F6F3}" srcOrd="6" destOrd="0" presId="urn:microsoft.com/office/officeart/2005/8/layout/cycle1"/>
    <dgm:cxn modelId="{6307C1C7-1C41-4D0B-B679-9E015B83D1BC}" type="presParOf" srcId="{67D9CFE0-4914-4701-81A0-A806DAA4F2C9}" destId="{5B70ECC6-190A-4EC3-9067-EE532CF9D53B}" srcOrd="7" destOrd="0" presId="urn:microsoft.com/office/officeart/2005/8/layout/cycle1"/>
    <dgm:cxn modelId="{F7758997-CE3A-40B3-B21E-24F6497BA32B}" type="presParOf" srcId="{67D9CFE0-4914-4701-81A0-A806DAA4F2C9}" destId="{E1B8EBC4-5193-462D-8C69-E608DFF07537}" srcOrd="8" destOrd="0" presId="urn:microsoft.com/office/officeart/2005/8/layout/cycle1"/>
    <dgm:cxn modelId="{0CA50C44-CE18-460D-A0A4-D1569D556D4C}" type="presParOf" srcId="{67D9CFE0-4914-4701-81A0-A806DAA4F2C9}" destId="{500F872B-1790-4E29-A340-89AF3C823AFD}" srcOrd="9" destOrd="0" presId="urn:microsoft.com/office/officeart/2005/8/layout/cycle1"/>
    <dgm:cxn modelId="{B56484E4-38C5-4C5A-9181-F070F50B0687}" type="presParOf" srcId="{67D9CFE0-4914-4701-81A0-A806DAA4F2C9}" destId="{02D02F89-6F4F-49C5-B1EF-D0DAC432BBA4}" srcOrd="10" destOrd="0" presId="urn:microsoft.com/office/officeart/2005/8/layout/cycle1"/>
    <dgm:cxn modelId="{F4742951-E148-4425-A7DF-A79ADDA39382}" type="presParOf" srcId="{67D9CFE0-4914-4701-81A0-A806DAA4F2C9}" destId="{FD56AE6C-B24F-4EE5-ADEB-372A2245148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788E44-8B0B-4FBA-9DBB-7AFCCC0216D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E9BB7D3-BC8E-4FF6-AF4C-301D830E47A5}">
      <dgm:prSet custT="1"/>
      <dgm:spPr/>
      <dgm:t>
        <a:bodyPr/>
        <a:lstStyle/>
        <a:p>
          <a:pPr rtl="0"/>
          <a:r>
            <a:rPr lang="en-US" sz="2000" dirty="0">
              <a:solidFill>
                <a:schemeClr val="tx1"/>
              </a:solidFill>
            </a:rPr>
            <a:t>It is all the </a:t>
          </a:r>
          <a:r>
            <a:rPr lang="en-US" sz="2000" b="1" dirty="0">
              <a:solidFill>
                <a:schemeClr val="tx1"/>
              </a:solidFill>
            </a:rPr>
            <a:t>relationship building</a:t>
          </a:r>
          <a:r>
            <a:rPr lang="en-US" sz="2000" dirty="0">
              <a:solidFill>
                <a:schemeClr val="tx1"/>
              </a:solidFill>
            </a:rPr>
            <a:t> steps that lead to a tangible association with your organization</a:t>
          </a:r>
          <a:br>
            <a:rPr lang="en-US" sz="2000" dirty="0">
              <a:solidFill>
                <a:schemeClr val="tx1"/>
              </a:solidFill>
            </a:rPr>
          </a:br>
          <a:endParaRPr lang="en-US" sz="2000" dirty="0">
            <a:solidFill>
              <a:schemeClr val="tx1"/>
            </a:solidFill>
          </a:endParaRPr>
        </a:p>
      </dgm:t>
    </dgm:pt>
    <dgm:pt modelId="{EBBC09CD-11E7-4C66-B49A-D8F72743F45A}" type="parTrans" cxnId="{E666B12B-F779-4FB9-A8AF-13BC661FFEB1}">
      <dgm:prSet/>
      <dgm:spPr/>
      <dgm:t>
        <a:bodyPr/>
        <a:lstStyle/>
        <a:p>
          <a:endParaRPr lang="en-US"/>
        </a:p>
      </dgm:t>
    </dgm:pt>
    <dgm:pt modelId="{67C25C14-8B7A-438D-8694-0D388F510AC4}" type="sibTrans" cxnId="{E666B12B-F779-4FB9-A8AF-13BC661FFEB1}">
      <dgm:prSet/>
      <dgm:spPr/>
      <dgm:t>
        <a:bodyPr/>
        <a:lstStyle/>
        <a:p>
          <a:endParaRPr lang="en-US"/>
        </a:p>
      </dgm:t>
    </dgm:pt>
    <dgm:pt modelId="{8E1AA8E9-00C2-450E-8B2A-EF661EBBA046}">
      <dgm:prSet/>
      <dgm:spPr/>
      <dgm:t>
        <a:bodyPr/>
        <a:lstStyle/>
        <a:p>
          <a:pPr rtl="0"/>
          <a:r>
            <a:rPr lang="en-US" dirty="0">
              <a:solidFill>
                <a:schemeClr val="tx1"/>
              </a:solidFill>
            </a:rPr>
            <a:t>Through cultivation, you learn more about investors, and they learn more about you</a:t>
          </a:r>
          <a:br>
            <a:rPr lang="en-US" dirty="0">
              <a:solidFill>
                <a:schemeClr val="tx1"/>
              </a:solidFill>
            </a:rPr>
          </a:br>
          <a:endParaRPr lang="en-US" dirty="0">
            <a:solidFill>
              <a:schemeClr val="tx1"/>
            </a:solidFill>
          </a:endParaRPr>
        </a:p>
      </dgm:t>
    </dgm:pt>
    <dgm:pt modelId="{1AB7D9A2-BEF9-48EE-881D-A9B6F6BE4040}" type="parTrans" cxnId="{C2639E91-AE6A-4536-879D-4884B29F2F43}">
      <dgm:prSet/>
      <dgm:spPr/>
      <dgm:t>
        <a:bodyPr/>
        <a:lstStyle/>
        <a:p>
          <a:endParaRPr lang="en-US"/>
        </a:p>
      </dgm:t>
    </dgm:pt>
    <dgm:pt modelId="{F62EAFF1-8C92-4558-A0C2-D67C779C765D}" type="sibTrans" cxnId="{C2639E91-AE6A-4536-879D-4884B29F2F43}">
      <dgm:prSet/>
      <dgm:spPr/>
      <dgm:t>
        <a:bodyPr/>
        <a:lstStyle/>
        <a:p>
          <a:endParaRPr lang="en-US"/>
        </a:p>
      </dgm:t>
    </dgm:pt>
    <dgm:pt modelId="{5405A07F-D57F-4ADE-8F95-EE51677D8400}">
      <dgm:prSet/>
      <dgm:spPr/>
      <dgm:t>
        <a:bodyPr/>
        <a:lstStyle/>
        <a:p>
          <a:pPr rtl="0"/>
          <a:r>
            <a:rPr lang="en-US" b="1" dirty="0">
              <a:solidFill>
                <a:schemeClr val="tx1"/>
              </a:solidFill>
            </a:rPr>
            <a:t>A relationship is formed!</a:t>
          </a:r>
          <a:endParaRPr lang="en-US" dirty="0">
            <a:solidFill>
              <a:schemeClr val="tx1"/>
            </a:solidFill>
          </a:endParaRPr>
        </a:p>
      </dgm:t>
    </dgm:pt>
    <dgm:pt modelId="{F626497E-CCCE-44DA-9638-E7B1FE18CEB9}" type="parTrans" cxnId="{4A0603CE-CD4F-48DE-AC3D-90DC6BF245AC}">
      <dgm:prSet/>
      <dgm:spPr/>
      <dgm:t>
        <a:bodyPr/>
        <a:lstStyle/>
        <a:p>
          <a:endParaRPr lang="en-US"/>
        </a:p>
      </dgm:t>
    </dgm:pt>
    <dgm:pt modelId="{0DECA07C-2011-415F-9DB3-DA41269AF9FA}" type="sibTrans" cxnId="{4A0603CE-CD4F-48DE-AC3D-90DC6BF245AC}">
      <dgm:prSet/>
      <dgm:spPr/>
      <dgm:t>
        <a:bodyPr/>
        <a:lstStyle/>
        <a:p>
          <a:endParaRPr lang="en-US"/>
        </a:p>
      </dgm:t>
    </dgm:pt>
    <dgm:pt modelId="{FBF1AA37-6A91-407B-97C2-C2A2972ACB5C}" type="pres">
      <dgm:prSet presAssocID="{E6788E44-8B0B-4FBA-9DBB-7AFCCC0216D5}" presName="CompostProcess" presStyleCnt="0">
        <dgm:presLayoutVars>
          <dgm:dir/>
          <dgm:resizeHandles val="exact"/>
        </dgm:presLayoutVars>
      </dgm:prSet>
      <dgm:spPr/>
    </dgm:pt>
    <dgm:pt modelId="{CA161CE1-5772-4EC2-880E-76B996318A4A}" type="pres">
      <dgm:prSet presAssocID="{E6788E44-8B0B-4FBA-9DBB-7AFCCC0216D5}" presName="arrow" presStyleLbl="bgShp" presStyleIdx="0" presStyleCnt="1" custScaleX="117647"/>
      <dgm:spPr>
        <a:solidFill>
          <a:schemeClr val="accent5">
            <a:lumMod val="75000"/>
          </a:schemeClr>
        </a:solidFill>
      </dgm:spPr>
    </dgm:pt>
    <dgm:pt modelId="{899F1FDB-0E47-4FE2-9BFA-7B413C4D495E}" type="pres">
      <dgm:prSet presAssocID="{E6788E44-8B0B-4FBA-9DBB-7AFCCC0216D5}" presName="linearProcess" presStyleCnt="0"/>
      <dgm:spPr/>
    </dgm:pt>
    <dgm:pt modelId="{BB377820-E43C-4040-AA07-2B5246E947CF}" type="pres">
      <dgm:prSet presAssocID="{AE9BB7D3-BC8E-4FF6-AF4C-301D830E47A5}" presName="textNode" presStyleLbl="node1" presStyleIdx="0" presStyleCnt="3" custScaleY="110656" custLinFactNeighborX="54971">
        <dgm:presLayoutVars>
          <dgm:bulletEnabled val="1"/>
        </dgm:presLayoutVars>
      </dgm:prSet>
      <dgm:spPr/>
    </dgm:pt>
    <dgm:pt modelId="{3C4B28A7-072D-44EC-9F88-E6065032A88B}" type="pres">
      <dgm:prSet presAssocID="{67C25C14-8B7A-438D-8694-0D388F510AC4}" presName="sibTrans" presStyleCnt="0"/>
      <dgm:spPr/>
    </dgm:pt>
    <dgm:pt modelId="{480F8030-0456-47B1-BD61-F1702C3C9BE0}" type="pres">
      <dgm:prSet presAssocID="{8E1AA8E9-00C2-450E-8B2A-EF661EBBA046}" presName="textNode" presStyleLbl="node1" presStyleIdx="1" presStyleCnt="3" custScaleY="110656">
        <dgm:presLayoutVars>
          <dgm:bulletEnabled val="1"/>
        </dgm:presLayoutVars>
      </dgm:prSet>
      <dgm:spPr/>
    </dgm:pt>
    <dgm:pt modelId="{252FEE9B-BD9E-4AA0-8F8E-F499881A480F}" type="pres">
      <dgm:prSet presAssocID="{F62EAFF1-8C92-4558-A0C2-D67C779C765D}" presName="sibTrans" presStyleCnt="0"/>
      <dgm:spPr/>
    </dgm:pt>
    <dgm:pt modelId="{8C0A40ED-C1DC-4C00-ABA3-7CB5C9FCFBC7}" type="pres">
      <dgm:prSet presAssocID="{5405A07F-D57F-4ADE-8F95-EE51677D8400}" presName="textNode" presStyleLbl="node1" presStyleIdx="2" presStyleCnt="3" custScaleY="110656" custLinFactNeighborX="-54969">
        <dgm:presLayoutVars>
          <dgm:bulletEnabled val="1"/>
        </dgm:presLayoutVars>
      </dgm:prSet>
      <dgm:spPr/>
    </dgm:pt>
  </dgm:ptLst>
  <dgm:cxnLst>
    <dgm:cxn modelId="{4CB35352-A9BF-4C70-8995-CAC72AE0E345}" type="presOf" srcId="{E6788E44-8B0B-4FBA-9DBB-7AFCCC0216D5}" destId="{FBF1AA37-6A91-407B-97C2-C2A2972ACB5C}" srcOrd="0" destOrd="0" presId="urn:microsoft.com/office/officeart/2005/8/layout/hProcess9"/>
    <dgm:cxn modelId="{FDB1FA2B-0EF4-4226-9E01-251AF905D85C}" type="presOf" srcId="{5405A07F-D57F-4ADE-8F95-EE51677D8400}" destId="{8C0A40ED-C1DC-4C00-ABA3-7CB5C9FCFBC7}" srcOrd="0" destOrd="0" presId="urn:microsoft.com/office/officeart/2005/8/layout/hProcess9"/>
    <dgm:cxn modelId="{E666B12B-F779-4FB9-A8AF-13BC661FFEB1}" srcId="{E6788E44-8B0B-4FBA-9DBB-7AFCCC0216D5}" destId="{AE9BB7D3-BC8E-4FF6-AF4C-301D830E47A5}" srcOrd="0" destOrd="0" parTransId="{EBBC09CD-11E7-4C66-B49A-D8F72743F45A}" sibTransId="{67C25C14-8B7A-438D-8694-0D388F510AC4}"/>
    <dgm:cxn modelId="{16CAF6DF-B2C4-44B5-9E9D-01DD969A32B1}" type="presOf" srcId="{AE9BB7D3-BC8E-4FF6-AF4C-301D830E47A5}" destId="{BB377820-E43C-4040-AA07-2B5246E947CF}" srcOrd="0" destOrd="0" presId="urn:microsoft.com/office/officeart/2005/8/layout/hProcess9"/>
    <dgm:cxn modelId="{29257F0D-3399-49E7-8E12-802C7DAE9D74}" type="presOf" srcId="{8E1AA8E9-00C2-450E-8B2A-EF661EBBA046}" destId="{480F8030-0456-47B1-BD61-F1702C3C9BE0}" srcOrd="0" destOrd="0" presId="urn:microsoft.com/office/officeart/2005/8/layout/hProcess9"/>
    <dgm:cxn modelId="{4A0603CE-CD4F-48DE-AC3D-90DC6BF245AC}" srcId="{E6788E44-8B0B-4FBA-9DBB-7AFCCC0216D5}" destId="{5405A07F-D57F-4ADE-8F95-EE51677D8400}" srcOrd="2" destOrd="0" parTransId="{F626497E-CCCE-44DA-9638-E7B1FE18CEB9}" sibTransId="{0DECA07C-2011-415F-9DB3-DA41269AF9FA}"/>
    <dgm:cxn modelId="{C2639E91-AE6A-4536-879D-4884B29F2F43}" srcId="{E6788E44-8B0B-4FBA-9DBB-7AFCCC0216D5}" destId="{8E1AA8E9-00C2-450E-8B2A-EF661EBBA046}" srcOrd="1" destOrd="0" parTransId="{1AB7D9A2-BEF9-48EE-881D-A9B6F6BE4040}" sibTransId="{F62EAFF1-8C92-4558-A0C2-D67C779C765D}"/>
    <dgm:cxn modelId="{F5D39D88-40D6-4CD0-AFEB-BBCD617CDF21}" type="presParOf" srcId="{FBF1AA37-6A91-407B-97C2-C2A2972ACB5C}" destId="{CA161CE1-5772-4EC2-880E-76B996318A4A}" srcOrd="0" destOrd="0" presId="urn:microsoft.com/office/officeart/2005/8/layout/hProcess9"/>
    <dgm:cxn modelId="{2277F605-7975-457B-ABB1-26477760E1CF}" type="presParOf" srcId="{FBF1AA37-6A91-407B-97C2-C2A2972ACB5C}" destId="{899F1FDB-0E47-4FE2-9BFA-7B413C4D495E}" srcOrd="1" destOrd="0" presId="urn:microsoft.com/office/officeart/2005/8/layout/hProcess9"/>
    <dgm:cxn modelId="{B9CDAB06-4742-43F9-BFA9-2EE515CAB9C6}" type="presParOf" srcId="{899F1FDB-0E47-4FE2-9BFA-7B413C4D495E}" destId="{BB377820-E43C-4040-AA07-2B5246E947CF}" srcOrd="0" destOrd="0" presId="urn:microsoft.com/office/officeart/2005/8/layout/hProcess9"/>
    <dgm:cxn modelId="{2A0DF4DC-E71E-4F22-AB0C-0D7CABBB4B1E}" type="presParOf" srcId="{899F1FDB-0E47-4FE2-9BFA-7B413C4D495E}" destId="{3C4B28A7-072D-44EC-9F88-E6065032A88B}" srcOrd="1" destOrd="0" presId="urn:microsoft.com/office/officeart/2005/8/layout/hProcess9"/>
    <dgm:cxn modelId="{CF5D1DDD-08A5-4774-9929-495D6D9191AA}" type="presParOf" srcId="{899F1FDB-0E47-4FE2-9BFA-7B413C4D495E}" destId="{480F8030-0456-47B1-BD61-F1702C3C9BE0}" srcOrd="2" destOrd="0" presId="urn:microsoft.com/office/officeart/2005/8/layout/hProcess9"/>
    <dgm:cxn modelId="{81E630CB-B797-4C8F-8E7E-9EF2A0EF7A2B}" type="presParOf" srcId="{899F1FDB-0E47-4FE2-9BFA-7B413C4D495E}" destId="{252FEE9B-BD9E-4AA0-8F8E-F499881A480F}" srcOrd="3" destOrd="0" presId="urn:microsoft.com/office/officeart/2005/8/layout/hProcess9"/>
    <dgm:cxn modelId="{31F987FF-867D-4788-A03D-3C40FEF001D7}" type="presParOf" srcId="{899F1FDB-0E47-4FE2-9BFA-7B413C4D495E}" destId="{8C0A40ED-C1DC-4C00-ABA3-7CB5C9FCFBC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D4DDB-E19D-4007-A365-5C3EDB6578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BBC35BE-0CEF-4BAF-B3F9-9A26658A772F}">
      <dgm:prSet/>
      <dgm:spPr/>
      <dgm:t>
        <a:bodyPr/>
        <a:lstStyle/>
        <a:p>
          <a:pPr rtl="0"/>
          <a:r>
            <a:rPr lang="en-US" baseline="0" dirty="0">
              <a:solidFill>
                <a:schemeClr val="tx1"/>
              </a:solidFill>
            </a:rPr>
            <a:t>Cultivation makes the solicitation possible…done well, it sets the stage for a successful “ask”</a:t>
          </a:r>
        </a:p>
      </dgm:t>
    </dgm:pt>
    <dgm:pt modelId="{284A67E5-B40D-4C41-ADE9-C83276B4C4AB}" type="parTrans" cxnId="{780AC322-EE84-4C44-957C-DDAFE6C90C1F}">
      <dgm:prSet/>
      <dgm:spPr/>
      <dgm:t>
        <a:bodyPr/>
        <a:lstStyle/>
        <a:p>
          <a:endParaRPr lang="en-US"/>
        </a:p>
      </dgm:t>
    </dgm:pt>
    <dgm:pt modelId="{4FCF12ED-D06D-428E-B864-B3FD79790E03}" type="sibTrans" cxnId="{780AC322-EE84-4C44-957C-DDAFE6C90C1F}">
      <dgm:prSet/>
      <dgm:spPr/>
      <dgm:t>
        <a:bodyPr/>
        <a:lstStyle/>
        <a:p>
          <a:endParaRPr lang="en-US"/>
        </a:p>
      </dgm:t>
    </dgm:pt>
    <dgm:pt modelId="{2B40878F-05DD-4F45-90A3-557FEB35AFD8}">
      <dgm:prSet/>
      <dgm:spPr/>
      <dgm:t>
        <a:bodyPr/>
        <a:lstStyle/>
        <a:p>
          <a:pPr rtl="0"/>
          <a:r>
            <a:rPr lang="en-US" baseline="0" dirty="0">
              <a:solidFill>
                <a:schemeClr val="tx1"/>
              </a:solidFill>
            </a:rPr>
            <a:t>Cultivation is not random; it is </a:t>
          </a:r>
          <a:r>
            <a:rPr lang="en-US" b="1" baseline="0" dirty="0">
              <a:solidFill>
                <a:schemeClr val="tx1"/>
              </a:solidFill>
            </a:rPr>
            <a:t>deliberate </a:t>
          </a:r>
          <a:r>
            <a:rPr lang="en-US" baseline="0" dirty="0">
              <a:solidFill>
                <a:schemeClr val="tx1"/>
              </a:solidFill>
            </a:rPr>
            <a:t>and </a:t>
          </a:r>
          <a:r>
            <a:rPr lang="en-US" b="1" baseline="0" dirty="0">
              <a:solidFill>
                <a:schemeClr val="tx1"/>
              </a:solidFill>
            </a:rPr>
            <a:t>strategic</a:t>
          </a:r>
          <a:endParaRPr lang="en-US" baseline="0" dirty="0">
            <a:solidFill>
              <a:schemeClr val="tx1"/>
            </a:solidFill>
          </a:endParaRPr>
        </a:p>
      </dgm:t>
    </dgm:pt>
    <dgm:pt modelId="{1283D663-1996-4D62-ACC0-507EB7FA1EBC}" type="parTrans" cxnId="{26D0468A-CE50-4081-99D0-E1C02AF38BB6}">
      <dgm:prSet/>
      <dgm:spPr/>
      <dgm:t>
        <a:bodyPr/>
        <a:lstStyle/>
        <a:p>
          <a:endParaRPr lang="en-US"/>
        </a:p>
      </dgm:t>
    </dgm:pt>
    <dgm:pt modelId="{A0E90D79-87E2-4B75-B74D-24773D324E5E}" type="sibTrans" cxnId="{26D0468A-CE50-4081-99D0-E1C02AF38BB6}">
      <dgm:prSet/>
      <dgm:spPr/>
      <dgm:t>
        <a:bodyPr/>
        <a:lstStyle/>
        <a:p>
          <a:endParaRPr lang="en-US"/>
        </a:p>
      </dgm:t>
    </dgm:pt>
    <dgm:pt modelId="{3FEA1948-9E7B-4E4A-9BCE-D75304C739F5}">
      <dgm:prSet/>
      <dgm:spPr/>
      <dgm:t>
        <a:bodyPr/>
        <a:lstStyle/>
        <a:p>
          <a:pPr rtl="0"/>
          <a:r>
            <a:rPr lang="en-US" baseline="0" dirty="0">
              <a:solidFill>
                <a:schemeClr val="tx1"/>
              </a:solidFill>
            </a:rPr>
            <a:t>Cultivation should involve board volunteers</a:t>
          </a:r>
        </a:p>
      </dgm:t>
    </dgm:pt>
    <dgm:pt modelId="{74118DA1-EB36-4E03-8F85-76DFD89196EC}" type="parTrans" cxnId="{ED7113DF-4DE8-4694-A8B7-620686F65EC9}">
      <dgm:prSet/>
      <dgm:spPr/>
      <dgm:t>
        <a:bodyPr/>
        <a:lstStyle/>
        <a:p>
          <a:endParaRPr lang="en-US"/>
        </a:p>
      </dgm:t>
    </dgm:pt>
    <dgm:pt modelId="{5822B5DB-54D3-4B72-914F-5CF4E2E9DF27}" type="sibTrans" cxnId="{ED7113DF-4DE8-4694-A8B7-620686F65EC9}">
      <dgm:prSet/>
      <dgm:spPr/>
      <dgm:t>
        <a:bodyPr/>
        <a:lstStyle/>
        <a:p>
          <a:endParaRPr lang="en-US"/>
        </a:p>
      </dgm:t>
    </dgm:pt>
    <dgm:pt modelId="{123BF7F6-90D3-4C6C-9A10-C7300010CAAC}">
      <dgm:prSet/>
      <dgm:spPr/>
      <dgm:t>
        <a:bodyPr/>
        <a:lstStyle/>
        <a:p>
          <a:pPr rtl="0"/>
          <a:r>
            <a:rPr lang="en-US" baseline="0" dirty="0">
              <a:solidFill>
                <a:schemeClr val="tx1"/>
              </a:solidFill>
            </a:rPr>
            <a:t>Cultivation continues as part of a stewardship program once Investments are made</a:t>
          </a:r>
        </a:p>
      </dgm:t>
    </dgm:pt>
    <dgm:pt modelId="{D865CB3F-3E75-41E6-9285-B388D075DA30}" type="parTrans" cxnId="{8CDCF626-6C64-4817-80DC-F6604CC1919B}">
      <dgm:prSet/>
      <dgm:spPr/>
      <dgm:t>
        <a:bodyPr/>
        <a:lstStyle/>
        <a:p>
          <a:endParaRPr lang="en-US"/>
        </a:p>
      </dgm:t>
    </dgm:pt>
    <dgm:pt modelId="{1A5F10EC-ED4B-434E-BC8D-B9B66B6080C3}" type="sibTrans" cxnId="{8CDCF626-6C64-4817-80DC-F6604CC1919B}">
      <dgm:prSet/>
      <dgm:spPr/>
      <dgm:t>
        <a:bodyPr/>
        <a:lstStyle/>
        <a:p>
          <a:endParaRPr lang="en-US"/>
        </a:p>
      </dgm:t>
    </dgm:pt>
    <dgm:pt modelId="{3CB38A61-382E-4731-9B98-9F2C8D0928DE}" type="pres">
      <dgm:prSet presAssocID="{E42D4DDB-E19D-4007-A365-5C3EDB6578ED}" presName="linear" presStyleCnt="0">
        <dgm:presLayoutVars>
          <dgm:animLvl val="lvl"/>
          <dgm:resizeHandles val="exact"/>
        </dgm:presLayoutVars>
      </dgm:prSet>
      <dgm:spPr/>
    </dgm:pt>
    <dgm:pt modelId="{5F615DCA-9A34-4B30-808E-AA320E24F59E}" type="pres">
      <dgm:prSet presAssocID="{7BBC35BE-0CEF-4BAF-B3F9-9A26658A772F}" presName="parentText" presStyleLbl="node1" presStyleIdx="0" presStyleCnt="4">
        <dgm:presLayoutVars>
          <dgm:chMax val="0"/>
          <dgm:bulletEnabled val="1"/>
        </dgm:presLayoutVars>
      </dgm:prSet>
      <dgm:spPr/>
    </dgm:pt>
    <dgm:pt modelId="{A3752EE6-2547-46EA-91CC-8068351237DC}" type="pres">
      <dgm:prSet presAssocID="{4FCF12ED-D06D-428E-B864-B3FD79790E03}" presName="spacer" presStyleCnt="0"/>
      <dgm:spPr/>
    </dgm:pt>
    <dgm:pt modelId="{69ED3835-D794-4D80-A9F7-D09926AE94AF}" type="pres">
      <dgm:prSet presAssocID="{2B40878F-05DD-4F45-90A3-557FEB35AFD8}" presName="parentText" presStyleLbl="node1" presStyleIdx="1" presStyleCnt="4">
        <dgm:presLayoutVars>
          <dgm:chMax val="0"/>
          <dgm:bulletEnabled val="1"/>
        </dgm:presLayoutVars>
      </dgm:prSet>
      <dgm:spPr/>
    </dgm:pt>
    <dgm:pt modelId="{CFBB9677-E3D5-4D04-A586-3B13E566DA1A}" type="pres">
      <dgm:prSet presAssocID="{A0E90D79-87E2-4B75-B74D-24773D324E5E}" presName="spacer" presStyleCnt="0"/>
      <dgm:spPr/>
    </dgm:pt>
    <dgm:pt modelId="{2C1BF872-FDC0-4E3F-BBBB-D0FCDDA19D34}" type="pres">
      <dgm:prSet presAssocID="{3FEA1948-9E7B-4E4A-9BCE-D75304C739F5}" presName="parentText" presStyleLbl="node1" presStyleIdx="2" presStyleCnt="4">
        <dgm:presLayoutVars>
          <dgm:chMax val="0"/>
          <dgm:bulletEnabled val="1"/>
        </dgm:presLayoutVars>
      </dgm:prSet>
      <dgm:spPr/>
    </dgm:pt>
    <dgm:pt modelId="{8AAA967B-6CD8-4F53-8308-5F8F201B8713}" type="pres">
      <dgm:prSet presAssocID="{5822B5DB-54D3-4B72-914F-5CF4E2E9DF27}" presName="spacer" presStyleCnt="0"/>
      <dgm:spPr/>
    </dgm:pt>
    <dgm:pt modelId="{804BB5F0-8B42-4737-BB9A-BBCCC1133E36}" type="pres">
      <dgm:prSet presAssocID="{123BF7F6-90D3-4C6C-9A10-C7300010CAAC}" presName="parentText" presStyleLbl="node1" presStyleIdx="3" presStyleCnt="4">
        <dgm:presLayoutVars>
          <dgm:chMax val="0"/>
          <dgm:bulletEnabled val="1"/>
        </dgm:presLayoutVars>
      </dgm:prSet>
      <dgm:spPr/>
    </dgm:pt>
  </dgm:ptLst>
  <dgm:cxnLst>
    <dgm:cxn modelId="{9A41121A-B0AC-4F66-B802-D8AF22D35F94}" type="presOf" srcId="{2B40878F-05DD-4F45-90A3-557FEB35AFD8}" destId="{69ED3835-D794-4D80-A9F7-D09926AE94AF}" srcOrd="0" destOrd="0" presId="urn:microsoft.com/office/officeart/2005/8/layout/vList2"/>
    <dgm:cxn modelId="{4903683A-FBA6-4CED-8562-3990B4C46FE9}" type="presOf" srcId="{7BBC35BE-0CEF-4BAF-B3F9-9A26658A772F}" destId="{5F615DCA-9A34-4B30-808E-AA320E24F59E}" srcOrd="0" destOrd="0" presId="urn:microsoft.com/office/officeart/2005/8/layout/vList2"/>
    <dgm:cxn modelId="{6A800E9E-BE07-440C-ABC8-E834A1E97575}" type="presOf" srcId="{123BF7F6-90D3-4C6C-9A10-C7300010CAAC}" destId="{804BB5F0-8B42-4737-BB9A-BBCCC1133E36}" srcOrd="0" destOrd="0" presId="urn:microsoft.com/office/officeart/2005/8/layout/vList2"/>
    <dgm:cxn modelId="{26D0468A-CE50-4081-99D0-E1C02AF38BB6}" srcId="{E42D4DDB-E19D-4007-A365-5C3EDB6578ED}" destId="{2B40878F-05DD-4F45-90A3-557FEB35AFD8}" srcOrd="1" destOrd="0" parTransId="{1283D663-1996-4D62-ACC0-507EB7FA1EBC}" sibTransId="{A0E90D79-87E2-4B75-B74D-24773D324E5E}"/>
    <dgm:cxn modelId="{780AC322-EE84-4C44-957C-DDAFE6C90C1F}" srcId="{E42D4DDB-E19D-4007-A365-5C3EDB6578ED}" destId="{7BBC35BE-0CEF-4BAF-B3F9-9A26658A772F}" srcOrd="0" destOrd="0" parTransId="{284A67E5-B40D-4C41-ADE9-C83276B4C4AB}" sibTransId="{4FCF12ED-D06D-428E-B864-B3FD79790E03}"/>
    <dgm:cxn modelId="{8851AD8B-7B67-4422-B2A2-2558E06802D9}" type="presOf" srcId="{3FEA1948-9E7B-4E4A-9BCE-D75304C739F5}" destId="{2C1BF872-FDC0-4E3F-BBBB-D0FCDDA19D34}" srcOrd="0" destOrd="0" presId="urn:microsoft.com/office/officeart/2005/8/layout/vList2"/>
    <dgm:cxn modelId="{ED7113DF-4DE8-4694-A8B7-620686F65EC9}" srcId="{E42D4DDB-E19D-4007-A365-5C3EDB6578ED}" destId="{3FEA1948-9E7B-4E4A-9BCE-D75304C739F5}" srcOrd="2" destOrd="0" parTransId="{74118DA1-EB36-4E03-8F85-76DFD89196EC}" sibTransId="{5822B5DB-54D3-4B72-914F-5CF4E2E9DF27}"/>
    <dgm:cxn modelId="{2C1FCD19-E9ED-4E49-9C2B-AB45A2EBC9E6}" type="presOf" srcId="{E42D4DDB-E19D-4007-A365-5C3EDB6578ED}" destId="{3CB38A61-382E-4731-9B98-9F2C8D0928DE}" srcOrd="0" destOrd="0" presId="urn:microsoft.com/office/officeart/2005/8/layout/vList2"/>
    <dgm:cxn modelId="{8CDCF626-6C64-4817-80DC-F6604CC1919B}" srcId="{E42D4DDB-E19D-4007-A365-5C3EDB6578ED}" destId="{123BF7F6-90D3-4C6C-9A10-C7300010CAAC}" srcOrd="3" destOrd="0" parTransId="{D865CB3F-3E75-41E6-9285-B388D075DA30}" sibTransId="{1A5F10EC-ED4B-434E-BC8D-B9B66B6080C3}"/>
    <dgm:cxn modelId="{82F7BE39-CE2F-4B66-8B39-142EBC7781EA}" type="presParOf" srcId="{3CB38A61-382E-4731-9B98-9F2C8D0928DE}" destId="{5F615DCA-9A34-4B30-808E-AA320E24F59E}" srcOrd="0" destOrd="0" presId="urn:microsoft.com/office/officeart/2005/8/layout/vList2"/>
    <dgm:cxn modelId="{AD3DFDED-8A24-48DB-B883-B5FD82FCC6BA}" type="presParOf" srcId="{3CB38A61-382E-4731-9B98-9F2C8D0928DE}" destId="{A3752EE6-2547-46EA-91CC-8068351237DC}" srcOrd="1" destOrd="0" presId="urn:microsoft.com/office/officeart/2005/8/layout/vList2"/>
    <dgm:cxn modelId="{22E0DE90-C268-4E6E-8B39-1179B467B657}" type="presParOf" srcId="{3CB38A61-382E-4731-9B98-9F2C8D0928DE}" destId="{69ED3835-D794-4D80-A9F7-D09926AE94AF}" srcOrd="2" destOrd="0" presId="urn:microsoft.com/office/officeart/2005/8/layout/vList2"/>
    <dgm:cxn modelId="{D535B094-7E10-4FCA-A541-C4C6C39C22C4}" type="presParOf" srcId="{3CB38A61-382E-4731-9B98-9F2C8D0928DE}" destId="{CFBB9677-E3D5-4D04-A586-3B13E566DA1A}" srcOrd="3" destOrd="0" presId="urn:microsoft.com/office/officeart/2005/8/layout/vList2"/>
    <dgm:cxn modelId="{7FACBF59-BE96-4C24-83D5-3285E6440A5F}" type="presParOf" srcId="{3CB38A61-382E-4731-9B98-9F2C8D0928DE}" destId="{2C1BF872-FDC0-4E3F-BBBB-D0FCDDA19D34}" srcOrd="4" destOrd="0" presId="urn:microsoft.com/office/officeart/2005/8/layout/vList2"/>
    <dgm:cxn modelId="{007090EE-27E6-4485-B0DF-C7BB940F4848}" type="presParOf" srcId="{3CB38A61-382E-4731-9B98-9F2C8D0928DE}" destId="{8AAA967B-6CD8-4F53-8308-5F8F201B8713}" srcOrd="5" destOrd="0" presId="urn:microsoft.com/office/officeart/2005/8/layout/vList2"/>
    <dgm:cxn modelId="{A511ADF9-8C84-4310-A885-3D5C3FD7BD2D}" type="presParOf" srcId="{3CB38A61-382E-4731-9B98-9F2C8D0928DE}" destId="{804BB5F0-8B42-4737-BB9A-BBCCC1133E3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BA4C77-CA4C-418E-AA7C-ACB30AD7099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1C4412B-96F1-4893-BD32-4F53D4A85329}">
      <dgm:prSet custT="1"/>
      <dgm:spPr/>
      <dgm:t>
        <a:bodyPr/>
        <a:lstStyle/>
        <a:p>
          <a:pPr rtl="0"/>
          <a:r>
            <a:rPr lang="en-US" sz="2400" dirty="0">
              <a:solidFill>
                <a:schemeClr val="tx1"/>
              </a:solidFill>
              <a:latin typeface="Calibri" panose="020F0502020204030204" pitchFamily="34" charset="0"/>
              <a:cs typeface="Calibri" panose="020F0502020204030204" pitchFamily="34" charset="0"/>
            </a:rPr>
            <a:t>Clarity about organization's mission and how it will use donations</a:t>
          </a:r>
        </a:p>
      </dgm:t>
    </dgm:pt>
    <dgm:pt modelId="{7C6B5675-9A86-4135-98AD-DC436642A0A2}" type="parTrans" cxnId="{63001E61-90C0-42D6-9851-E2F986E93F0E}">
      <dgm:prSet/>
      <dgm:spPr/>
      <dgm:t>
        <a:bodyPr/>
        <a:lstStyle/>
        <a:p>
          <a:endParaRPr lang="en-US" sz="2400"/>
        </a:p>
      </dgm:t>
    </dgm:pt>
    <dgm:pt modelId="{6D070607-D67D-4F6D-8101-6904C31AF4A4}" type="sibTrans" cxnId="{63001E61-90C0-42D6-9851-E2F986E93F0E}">
      <dgm:prSet/>
      <dgm:spPr/>
      <dgm:t>
        <a:bodyPr/>
        <a:lstStyle/>
        <a:p>
          <a:endParaRPr lang="en-US" sz="2400"/>
        </a:p>
      </dgm:t>
    </dgm:pt>
    <dgm:pt modelId="{3965F357-864C-4C5D-B783-CFF5AD01F5D3}">
      <dgm:prSet custT="1"/>
      <dgm:spPr/>
      <dgm:t>
        <a:bodyPr/>
        <a:lstStyle/>
        <a:p>
          <a:pPr rtl="0"/>
          <a:r>
            <a:rPr lang="en-US" sz="2400" dirty="0">
              <a:solidFill>
                <a:schemeClr val="tx1"/>
              </a:solidFill>
              <a:latin typeface="Calibri" panose="020F0502020204030204" pitchFamily="34" charset="0"/>
              <a:cs typeface="Calibri" panose="020F0502020204030204" pitchFamily="34" charset="0"/>
            </a:rPr>
            <a:t>Board that applies prudent judgment and stewardship</a:t>
          </a:r>
        </a:p>
      </dgm:t>
    </dgm:pt>
    <dgm:pt modelId="{996200D2-CF80-4F98-9831-CE324CC61B79}" type="parTrans" cxnId="{2856BBF4-B5C7-4D82-8DA2-A586CCFD1F27}">
      <dgm:prSet/>
      <dgm:spPr/>
      <dgm:t>
        <a:bodyPr/>
        <a:lstStyle/>
        <a:p>
          <a:endParaRPr lang="en-US" sz="2400"/>
        </a:p>
      </dgm:t>
    </dgm:pt>
    <dgm:pt modelId="{C126EC4F-1F39-494C-B0FC-F1DCBEBCFA3E}" type="sibTrans" cxnId="{2856BBF4-B5C7-4D82-8DA2-A586CCFD1F27}">
      <dgm:prSet/>
      <dgm:spPr/>
      <dgm:t>
        <a:bodyPr/>
        <a:lstStyle/>
        <a:p>
          <a:endParaRPr lang="en-US" sz="2400"/>
        </a:p>
      </dgm:t>
    </dgm:pt>
    <dgm:pt modelId="{5F42EDD8-1584-4E67-86F8-75C3BD8CF635}">
      <dgm:prSet custT="1"/>
      <dgm:spPr/>
      <dgm:t>
        <a:bodyPr/>
        <a:lstStyle/>
        <a:p>
          <a:pPr rtl="0"/>
          <a:r>
            <a:rPr lang="en-US" sz="2400" dirty="0">
              <a:solidFill>
                <a:schemeClr val="tx1"/>
              </a:solidFill>
              <a:latin typeface="Calibri" panose="020F0502020204030204" pitchFamily="34" charset="0"/>
              <a:cs typeface="Calibri" panose="020F0502020204030204" pitchFamily="34" charset="0"/>
            </a:rPr>
            <a:t>Financial and operational transparency</a:t>
          </a:r>
          <a:endParaRPr lang="uk-UA" sz="2400" dirty="0">
            <a:solidFill>
              <a:schemeClr val="tx1"/>
            </a:solidFill>
            <a:latin typeface="Calibri" panose="020F0502020204030204" pitchFamily="34" charset="0"/>
            <a:cs typeface="Calibri" panose="020F0502020204030204" pitchFamily="34" charset="0"/>
          </a:endParaRPr>
        </a:p>
      </dgm:t>
    </dgm:pt>
    <dgm:pt modelId="{6561142B-A297-45C9-AF14-7E0D7ED9253A}" type="parTrans" cxnId="{682B05B8-C0E8-4109-A4F9-C495D6E0E828}">
      <dgm:prSet/>
      <dgm:spPr/>
      <dgm:t>
        <a:bodyPr/>
        <a:lstStyle/>
        <a:p>
          <a:endParaRPr lang="en-US" sz="2400"/>
        </a:p>
      </dgm:t>
    </dgm:pt>
    <dgm:pt modelId="{83EB5616-487F-4450-93AF-1BD3F5F4A507}" type="sibTrans" cxnId="{682B05B8-C0E8-4109-A4F9-C495D6E0E828}">
      <dgm:prSet/>
      <dgm:spPr/>
      <dgm:t>
        <a:bodyPr/>
        <a:lstStyle/>
        <a:p>
          <a:endParaRPr lang="en-US" sz="2400"/>
        </a:p>
      </dgm:t>
    </dgm:pt>
    <dgm:pt modelId="{4BFE3F3B-205C-4091-9F4A-B7DE338B6DB4}" type="pres">
      <dgm:prSet presAssocID="{76BA4C77-CA4C-418E-AA7C-ACB30AD70996}" presName="Name0" presStyleCnt="0">
        <dgm:presLayoutVars>
          <dgm:chPref val="3"/>
          <dgm:dir/>
          <dgm:animLvl val="lvl"/>
          <dgm:resizeHandles/>
        </dgm:presLayoutVars>
      </dgm:prSet>
      <dgm:spPr/>
    </dgm:pt>
    <dgm:pt modelId="{DD10E981-03B1-4A48-886F-641623F01A6B}" type="pres">
      <dgm:prSet presAssocID="{51C4412B-96F1-4893-BD32-4F53D4A85329}" presName="horFlow" presStyleCnt="0"/>
      <dgm:spPr/>
    </dgm:pt>
    <dgm:pt modelId="{E3291ACA-295D-4907-8198-96B4FEB54A37}" type="pres">
      <dgm:prSet presAssocID="{51C4412B-96F1-4893-BD32-4F53D4A85329}" presName="bigChev" presStyleLbl="node1" presStyleIdx="0" presStyleCnt="3" custScaleX="223435" custScaleY="132063"/>
      <dgm:spPr/>
    </dgm:pt>
    <dgm:pt modelId="{3B385F12-F671-4574-BEB4-82B9702BAF26}" type="pres">
      <dgm:prSet presAssocID="{51C4412B-96F1-4893-BD32-4F53D4A85329}" presName="vSp" presStyleCnt="0"/>
      <dgm:spPr/>
    </dgm:pt>
    <dgm:pt modelId="{C15843EF-9FDA-42A4-8551-A37243669F3E}" type="pres">
      <dgm:prSet presAssocID="{3965F357-864C-4C5D-B783-CFF5AD01F5D3}" presName="horFlow" presStyleCnt="0"/>
      <dgm:spPr/>
    </dgm:pt>
    <dgm:pt modelId="{32C5BD26-D0AA-4C57-91E6-A4E5CE88AEE2}" type="pres">
      <dgm:prSet presAssocID="{3965F357-864C-4C5D-B783-CFF5AD01F5D3}" presName="bigChev" presStyleLbl="node1" presStyleIdx="1" presStyleCnt="3" custScaleX="223435" custScaleY="131574"/>
      <dgm:spPr/>
    </dgm:pt>
    <dgm:pt modelId="{90D697F6-A53E-4E23-8D79-856F2DFBD38F}" type="pres">
      <dgm:prSet presAssocID="{3965F357-864C-4C5D-B783-CFF5AD01F5D3}" presName="vSp" presStyleCnt="0"/>
      <dgm:spPr/>
    </dgm:pt>
    <dgm:pt modelId="{3D31E7AE-0682-4808-BDA8-66CDBDE14431}" type="pres">
      <dgm:prSet presAssocID="{5F42EDD8-1584-4E67-86F8-75C3BD8CF635}" presName="horFlow" presStyleCnt="0"/>
      <dgm:spPr/>
    </dgm:pt>
    <dgm:pt modelId="{58DCC9EF-E6D4-42AE-A33F-E4933D499DDF}" type="pres">
      <dgm:prSet presAssocID="{5F42EDD8-1584-4E67-86F8-75C3BD8CF635}" presName="bigChev" presStyleLbl="node1" presStyleIdx="2" presStyleCnt="3" custScaleX="223436" custLinFactNeighborX="95025" custLinFactNeighborY="-2721"/>
      <dgm:spPr/>
    </dgm:pt>
  </dgm:ptLst>
  <dgm:cxnLst>
    <dgm:cxn modelId="{682B05B8-C0E8-4109-A4F9-C495D6E0E828}" srcId="{76BA4C77-CA4C-418E-AA7C-ACB30AD70996}" destId="{5F42EDD8-1584-4E67-86F8-75C3BD8CF635}" srcOrd="2" destOrd="0" parTransId="{6561142B-A297-45C9-AF14-7E0D7ED9253A}" sibTransId="{83EB5616-487F-4450-93AF-1BD3F5F4A507}"/>
    <dgm:cxn modelId="{63001E61-90C0-42D6-9851-E2F986E93F0E}" srcId="{76BA4C77-CA4C-418E-AA7C-ACB30AD70996}" destId="{51C4412B-96F1-4893-BD32-4F53D4A85329}" srcOrd="0" destOrd="0" parTransId="{7C6B5675-9A86-4135-98AD-DC436642A0A2}" sibTransId="{6D070607-D67D-4F6D-8101-6904C31AF4A4}"/>
    <dgm:cxn modelId="{F4C2D25B-0DEE-46E3-A0D0-8BB6A11786BB}" type="presOf" srcId="{51C4412B-96F1-4893-BD32-4F53D4A85329}" destId="{E3291ACA-295D-4907-8198-96B4FEB54A37}" srcOrd="0" destOrd="0" presId="urn:microsoft.com/office/officeart/2005/8/layout/lProcess3"/>
    <dgm:cxn modelId="{383B6801-8804-4184-B583-8E2C627ED0FF}" type="presOf" srcId="{76BA4C77-CA4C-418E-AA7C-ACB30AD70996}" destId="{4BFE3F3B-205C-4091-9F4A-B7DE338B6DB4}" srcOrd="0" destOrd="0" presId="urn:microsoft.com/office/officeart/2005/8/layout/lProcess3"/>
    <dgm:cxn modelId="{E0CCFC1A-5107-4723-8D88-1A8F7C14C9A2}" type="presOf" srcId="{5F42EDD8-1584-4E67-86F8-75C3BD8CF635}" destId="{58DCC9EF-E6D4-42AE-A33F-E4933D499DDF}" srcOrd="0" destOrd="0" presId="urn:microsoft.com/office/officeart/2005/8/layout/lProcess3"/>
    <dgm:cxn modelId="{2856BBF4-B5C7-4D82-8DA2-A586CCFD1F27}" srcId="{76BA4C77-CA4C-418E-AA7C-ACB30AD70996}" destId="{3965F357-864C-4C5D-B783-CFF5AD01F5D3}" srcOrd="1" destOrd="0" parTransId="{996200D2-CF80-4F98-9831-CE324CC61B79}" sibTransId="{C126EC4F-1F39-494C-B0FC-F1DCBEBCFA3E}"/>
    <dgm:cxn modelId="{F21AA51E-7EB5-44B5-9EB7-E4860452ECC8}" type="presOf" srcId="{3965F357-864C-4C5D-B783-CFF5AD01F5D3}" destId="{32C5BD26-D0AA-4C57-91E6-A4E5CE88AEE2}" srcOrd="0" destOrd="0" presId="urn:microsoft.com/office/officeart/2005/8/layout/lProcess3"/>
    <dgm:cxn modelId="{A8BFB331-72EC-4AF9-B17F-201B2B8D7F14}" type="presParOf" srcId="{4BFE3F3B-205C-4091-9F4A-B7DE338B6DB4}" destId="{DD10E981-03B1-4A48-886F-641623F01A6B}" srcOrd="0" destOrd="0" presId="urn:microsoft.com/office/officeart/2005/8/layout/lProcess3"/>
    <dgm:cxn modelId="{A1D6766C-324C-4110-A4FE-4D3FED539867}" type="presParOf" srcId="{DD10E981-03B1-4A48-886F-641623F01A6B}" destId="{E3291ACA-295D-4907-8198-96B4FEB54A37}" srcOrd="0" destOrd="0" presId="urn:microsoft.com/office/officeart/2005/8/layout/lProcess3"/>
    <dgm:cxn modelId="{8741281A-3828-476B-8266-0003A1914816}" type="presParOf" srcId="{4BFE3F3B-205C-4091-9F4A-B7DE338B6DB4}" destId="{3B385F12-F671-4574-BEB4-82B9702BAF26}" srcOrd="1" destOrd="0" presId="urn:microsoft.com/office/officeart/2005/8/layout/lProcess3"/>
    <dgm:cxn modelId="{B3ABE19A-684F-425A-B344-71E1E4E9F19E}" type="presParOf" srcId="{4BFE3F3B-205C-4091-9F4A-B7DE338B6DB4}" destId="{C15843EF-9FDA-42A4-8551-A37243669F3E}" srcOrd="2" destOrd="0" presId="urn:microsoft.com/office/officeart/2005/8/layout/lProcess3"/>
    <dgm:cxn modelId="{075E13DE-8400-4E62-A27F-B4D0D2D3B80E}" type="presParOf" srcId="{C15843EF-9FDA-42A4-8551-A37243669F3E}" destId="{32C5BD26-D0AA-4C57-91E6-A4E5CE88AEE2}" srcOrd="0" destOrd="0" presId="urn:microsoft.com/office/officeart/2005/8/layout/lProcess3"/>
    <dgm:cxn modelId="{CFE7B328-32FE-4C34-9499-4D408115F987}" type="presParOf" srcId="{4BFE3F3B-205C-4091-9F4A-B7DE338B6DB4}" destId="{90D697F6-A53E-4E23-8D79-856F2DFBD38F}" srcOrd="3" destOrd="0" presId="urn:microsoft.com/office/officeart/2005/8/layout/lProcess3"/>
    <dgm:cxn modelId="{6A5FAA6F-0578-4E4A-9C9D-F584CA8C1BD4}" type="presParOf" srcId="{4BFE3F3B-205C-4091-9F4A-B7DE338B6DB4}" destId="{3D31E7AE-0682-4808-BDA8-66CDBDE14431}" srcOrd="4" destOrd="0" presId="urn:microsoft.com/office/officeart/2005/8/layout/lProcess3"/>
    <dgm:cxn modelId="{2D043882-428D-4A26-BCFE-10A15AFE06BC}" type="presParOf" srcId="{3D31E7AE-0682-4808-BDA8-66CDBDE14431}" destId="{58DCC9EF-E6D4-42AE-A33F-E4933D499DD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1517EB-91A6-4474-8668-F3CD40D7D6E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674139C-A082-459D-92AA-A91D4AAD9E50}">
      <dgm:prSet custT="1"/>
      <dgm:spPr/>
      <dgm:t>
        <a:bodyPr/>
        <a:lstStyle/>
        <a:p>
          <a:pPr rtl="0"/>
          <a:r>
            <a:rPr lang="en-US" sz="2400" dirty="0">
              <a:solidFill>
                <a:schemeClr val="tx1"/>
              </a:solidFill>
              <a:latin typeface="Calibri" panose="020F0502020204030204" pitchFamily="34" charset="0"/>
              <a:cs typeface="Calibri" panose="020F0502020204030204" pitchFamily="34" charset="0"/>
            </a:rPr>
            <a:t>Investments acknowledgement and recognition</a:t>
          </a:r>
        </a:p>
      </dgm:t>
    </dgm:pt>
    <dgm:pt modelId="{9EAD3DD9-5F95-4A1A-98F1-1E6728A06FF8}" type="parTrans" cxnId="{57529538-D7AD-4407-BE5A-8B603CEDA1CF}">
      <dgm:prSet/>
      <dgm:spPr/>
      <dgm:t>
        <a:bodyPr/>
        <a:lstStyle/>
        <a:p>
          <a:endParaRPr lang="en-US" sz="2400"/>
        </a:p>
      </dgm:t>
    </dgm:pt>
    <dgm:pt modelId="{DAA8018B-7E53-4739-B05C-AC79270A9F50}" type="sibTrans" cxnId="{57529538-D7AD-4407-BE5A-8B603CEDA1CF}">
      <dgm:prSet/>
      <dgm:spPr/>
      <dgm:t>
        <a:bodyPr/>
        <a:lstStyle/>
        <a:p>
          <a:endParaRPr lang="en-US" sz="2400"/>
        </a:p>
      </dgm:t>
    </dgm:pt>
    <dgm:pt modelId="{467CC404-F306-46BA-AC0B-F8621DB4AC00}">
      <dgm:prSet custT="1"/>
      <dgm:spPr/>
      <dgm:t>
        <a:bodyPr/>
        <a:lstStyle/>
        <a:p>
          <a:pPr rtl="0"/>
          <a:r>
            <a:rPr lang="en-US" sz="2400" dirty="0">
              <a:solidFill>
                <a:schemeClr val="tx1"/>
              </a:solidFill>
              <a:latin typeface="Calibri" panose="020F0502020204030204" pitchFamily="34" charset="0"/>
              <a:cs typeface="Calibri" panose="020F0502020204030204" pitchFamily="34" charset="0"/>
            </a:rPr>
            <a:t>Privacy / confidentiality</a:t>
          </a:r>
        </a:p>
      </dgm:t>
    </dgm:pt>
    <dgm:pt modelId="{AD7A9D02-EEA7-47E3-BA03-C868B03DDA29}" type="parTrans" cxnId="{EB3DCABE-8B84-4913-9426-1846EC302344}">
      <dgm:prSet/>
      <dgm:spPr/>
      <dgm:t>
        <a:bodyPr/>
        <a:lstStyle/>
        <a:p>
          <a:endParaRPr lang="en-US" sz="2400"/>
        </a:p>
      </dgm:t>
    </dgm:pt>
    <dgm:pt modelId="{B1920FBA-F5BA-48C8-B7D8-72F16DE8759F}" type="sibTrans" cxnId="{EB3DCABE-8B84-4913-9426-1846EC302344}">
      <dgm:prSet/>
      <dgm:spPr/>
      <dgm:t>
        <a:bodyPr/>
        <a:lstStyle/>
        <a:p>
          <a:endParaRPr lang="en-US" sz="2400"/>
        </a:p>
      </dgm:t>
    </dgm:pt>
    <dgm:pt modelId="{06B5234A-BC85-4076-AD9C-D0095DA93C30}">
      <dgm:prSet custT="1"/>
      <dgm:spPr/>
      <dgm:t>
        <a:bodyPr/>
        <a:lstStyle/>
        <a:p>
          <a:pPr rtl="0"/>
          <a:r>
            <a:rPr lang="en-US" sz="2400" dirty="0">
              <a:solidFill>
                <a:schemeClr val="tx1"/>
              </a:solidFill>
              <a:latin typeface="Calibri" panose="020F0502020204030204" pitchFamily="34" charset="0"/>
              <a:cs typeface="Calibri" panose="020F0502020204030204" pitchFamily="34" charset="0"/>
            </a:rPr>
            <a:t>Relationship with the organization handled professionally</a:t>
          </a:r>
          <a:endParaRPr lang="uk-UA" sz="2400" dirty="0">
            <a:solidFill>
              <a:schemeClr val="tx1"/>
            </a:solidFill>
            <a:latin typeface="Calibri" panose="020F0502020204030204" pitchFamily="34" charset="0"/>
            <a:cs typeface="Calibri" panose="020F0502020204030204" pitchFamily="34" charset="0"/>
          </a:endParaRPr>
        </a:p>
      </dgm:t>
    </dgm:pt>
    <dgm:pt modelId="{5900A074-277E-45B2-B156-7D2FEE7A1D72}" type="parTrans" cxnId="{127D8B85-60AD-4F61-8570-96B2D461FF41}">
      <dgm:prSet/>
      <dgm:spPr/>
      <dgm:t>
        <a:bodyPr/>
        <a:lstStyle/>
        <a:p>
          <a:endParaRPr lang="en-US" sz="2400"/>
        </a:p>
      </dgm:t>
    </dgm:pt>
    <dgm:pt modelId="{8FEA5FD4-729C-4DBC-9757-A69D582B99F5}" type="sibTrans" cxnId="{127D8B85-60AD-4F61-8570-96B2D461FF41}">
      <dgm:prSet/>
      <dgm:spPr/>
      <dgm:t>
        <a:bodyPr/>
        <a:lstStyle/>
        <a:p>
          <a:endParaRPr lang="en-US" sz="2400"/>
        </a:p>
      </dgm:t>
    </dgm:pt>
    <dgm:pt modelId="{D2958C88-4ECB-4652-8746-6EC279CB691B}" type="pres">
      <dgm:prSet presAssocID="{DC1517EB-91A6-4474-8668-F3CD40D7D6E2}" presName="Name0" presStyleCnt="0">
        <dgm:presLayoutVars>
          <dgm:chPref val="3"/>
          <dgm:dir/>
          <dgm:animLvl val="lvl"/>
          <dgm:resizeHandles/>
        </dgm:presLayoutVars>
      </dgm:prSet>
      <dgm:spPr/>
    </dgm:pt>
    <dgm:pt modelId="{D586AE2E-C01C-45B2-A4FF-121A8CD42C4B}" type="pres">
      <dgm:prSet presAssocID="{4674139C-A082-459D-92AA-A91D4AAD9E50}" presName="horFlow" presStyleCnt="0"/>
      <dgm:spPr/>
    </dgm:pt>
    <dgm:pt modelId="{C3EBE0AD-6544-4817-8778-0B20BE70CBD3}" type="pres">
      <dgm:prSet presAssocID="{4674139C-A082-459D-92AA-A91D4AAD9E50}" presName="bigChev" presStyleLbl="node1" presStyleIdx="0" presStyleCnt="3" custScaleX="191760"/>
      <dgm:spPr/>
    </dgm:pt>
    <dgm:pt modelId="{1A0E935C-FF52-478A-88BA-B39E46CE0A56}" type="pres">
      <dgm:prSet presAssocID="{4674139C-A082-459D-92AA-A91D4AAD9E50}" presName="vSp" presStyleCnt="0"/>
      <dgm:spPr/>
    </dgm:pt>
    <dgm:pt modelId="{0821ECBF-5D88-4970-94F9-F4D54E860EBF}" type="pres">
      <dgm:prSet presAssocID="{467CC404-F306-46BA-AC0B-F8621DB4AC00}" presName="horFlow" presStyleCnt="0"/>
      <dgm:spPr/>
    </dgm:pt>
    <dgm:pt modelId="{334D37B6-BE07-4A3B-BD18-875F7A478AE0}" type="pres">
      <dgm:prSet presAssocID="{467CC404-F306-46BA-AC0B-F8621DB4AC00}" presName="bigChev" presStyleLbl="node1" presStyleIdx="1" presStyleCnt="3" custScaleX="191760"/>
      <dgm:spPr/>
    </dgm:pt>
    <dgm:pt modelId="{0393FAA4-2774-4A1A-A861-A124CC331663}" type="pres">
      <dgm:prSet presAssocID="{467CC404-F306-46BA-AC0B-F8621DB4AC00}" presName="vSp" presStyleCnt="0"/>
      <dgm:spPr/>
    </dgm:pt>
    <dgm:pt modelId="{6973BA19-3ADB-4462-9BE8-D0A4A4FF8473}" type="pres">
      <dgm:prSet presAssocID="{06B5234A-BC85-4076-AD9C-D0095DA93C30}" presName="horFlow" presStyleCnt="0"/>
      <dgm:spPr/>
    </dgm:pt>
    <dgm:pt modelId="{E2B8E0BC-293A-4CDF-8E30-9F55DBA0F7A2}" type="pres">
      <dgm:prSet presAssocID="{06B5234A-BC85-4076-AD9C-D0095DA93C30}" presName="bigChev" presStyleLbl="node1" presStyleIdx="2" presStyleCnt="3" custScaleX="191760"/>
      <dgm:spPr/>
    </dgm:pt>
  </dgm:ptLst>
  <dgm:cxnLst>
    <dgm:cxn modelId="{A755CF42-8464-4D62-8F66-08E499581305}" type="presOf" srcId="{06B5234A-BC85-4076-AD9C-D0095DA93C30}" destId="{E2B8E0BC-293A-4CDF-8E30-9F55DBA0F7A2}" srcOrd="0" destOrd="0" presId="urn:microsoft.com/office/officeart/2005/8/layout/lProcess3"/>
    <dgm:cxn modelId="{97FA7E24-9B7F-4F60-8319-266EBA7CDC06}" type="presOf" srcId="{4674139C-A082-459D-92AA-A91D4AAD9E50}" destId="{C3EBE0AD-6544-4817-8778-0B20BE70CBD3}" srcOrd="0" destOrd="0" presId="urn:microsoft.com/office/officeart/2005/8/layout/lProcess3"/>
    <dgm:cxn modelId="{3D94AB1F-2792-4B78-813C-D9E2F5916514}" type="presOf" srcId="{467CC404-F306-46BA-AC0B-F8621DB4AC00}" destId="{334D37B6-BE07-4A3B-BD18-875F7A478AE0}" srcOrd="0" destOrd="0" presId="urn:microsoft.com/office/officeart/2005/8/layout/lProcess3"/>
    <dgm:cxn modelId="{EB3DCABE-8B84-4913-9426-1846EC302344}" srcId="{DC1517EB-91A6-4474-8668-F3CD40D7D6E2}" destId="{467CC404-F306-46BA-AC0B-F8621DB4AC00}" srcOrd="1" destOrd="0" parTransId="{AD7A9D02-EEA7-47E3-BA03-C868B03DDA29}" sibTransId="{B1920FBA-F5BA-48C8-B7D8-72F16DE8759F}"/>
    <dgm:cxn modelId="{4BCC53D3-FF83-4211-B320-83EB5B8434B1}" type="presOf" srcId="{DC1517EB-91A6-4474-8668-F3CD40D7D6E2}" destId="{D2958C88-4ECB-4652-8746-6EC279CB691B}" srcOrd="0" destOrd="0" presId="urn:microsoft.com/office/officeart/2005/8/layout/lProcess3"/>
    <dgm:cxn modelId="{127D8B85-60AD-4F61-8570-96B2D461FF41}" srcId="{DC1517EB-91A6-4474-8668-F3CD40D7D6E2}" destId="{06B5234A-BC85-4076-AD9C-D0095DA93C30}" srcOrd="2" destOrd="0" parTransId="{5900A074-277E-45B2-B156-7D2FEE7A1D72}" sibTransId="{8FEA5FD4-729C-4DBC-9757-A69D582B99F5}"/>
    <dgm:cxn modelId="{57529538-D7AD-4407-BE5A-8B603CEDA1CF}" srcId="{DC1517EB-91A6-4474-8668-F3CD40D7D6E2}" destId="{4674139C-A082-459D-92AA-A91D4AAD9E50}" srcOrd="0" destOrd="0" parTransId="{9EAD3DD9-5F95-4A1A-98F1-1E6728A06FF8}" sibTransId="{DAA8018B-7E53-4739-B05C-AC79270A9F50}"/>
    <dgm:cxn modelId="{6E3D77D8-33B1-4735-AE53-8658B1EC88A0}" type="presParOf" srcId="{D2958C88-4ECB-4652-8746-6EC279CB691B}" destId="{D586AE2E-C01C-45B2-A4FF-121A8CD42C4B}" srcOrd="0" destOrd="0" presId="urn:microsoft.com/office/officeart/2005/8/layout/lProcess3"/>
    <dgm:cxn modelId="{15539DCF-8BCA-488F-B358-B70A03FEB2C9}" type="presParOf" srcId="{D586AE2E-C01C-45B2-A4FF-121A8CD42C4B}" destId="{C3EBE0AD-6544-4817-8778-0B20BE70CBD3}" srcOrd="0" destOrd="0" presId="urn:microsoft.com/office/officeart/2005/8/layout/lProcess3"/>
    <dgm:cxn modelId="{0074CD17-83B6-4E29-A9AC-F2F5125BECC5}" type="presParOf" srcId="{D2958C88-4ECB-4652-8746-6EC279CB691B}" destId="{1A0E935C-FF52-478A-88BA-B39E46CE0A56}" srcOrd="1" destOrd="0" presId="urn:microsoft.com/office/officeart/2005/8/layout/lProcess3"/>
    <dgm:cxn modelId="{BC48FE83-123C-45C1-ABAC-1F96E1FF9807}" type="presParOf" srcId="{D2958C88-4ECB-4652-8746-6EC279CB691B}" destId="{0821ECBF-5D88-4970-94F9-F4D54E860EBF}" srcOrd="2" destOrd="0" presId="urn:microsoft.com/office/officeart/2005/8/layout/lProcess3"/>
    <dgm:cxn modelId="{6078EA7E-2EEA-4D16-9EDA-BFAC95B917DE}" type="presParOf" srcId="{0821ECBF-5D88-4970-94F9-F4D54E860EBF}" destId="{334D37B6-BE07-4A3B-BD18-875F7A478AE0}" srcOrd="0" destOrd="0" presId="urn:microsoft.com/office/officeart/2005/8/layout/lProcess3"/>
    <dgm:cxn modelId="{EFF86AC0-F483-46EC-92FE-6C7E8A078462}" type="presParOf" srcId="{D2958C88-4ECB-4652-8746-6EC279CB691B}" destId="{0393FAA4-2774-4A1A-A861-A124CC331663}" srcOrd="3" destOrd="0" presId="urn:microsoft.com/office/officeart/2005/8/layout/lProcess3"/>
    <dgm:cxn modelId="{2C215ED6-4671-45E3-9216-6C2A7EC53ACA}" type="presParOf" srcId="{D2958C88-4ECB-4652-8746-6EC279CB691B}" destId="{6973BA19-3ADB-4462-9BE8-D0A4A4FF8473}" srcOrd="4" destOrd="0" presId="urn:microsoft.com/office/officeart/2005/8/layout/lProcess3"/>
    <dgm:cxn modelId="{6FF9706F-3C3F-473A-A4EF-211008489A13}" type="presParOf" srcId="{6973BA19-3ADB-4462-9BE8-D0A4A4FF8473}" destId="{E2B8E0BC-293A-4CDF-8E30-9F55DBA0F7A2}"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1A5C5D-B37B-434F-B1B6-2CC54233B41D}" type="doc">
      <dgm:prSet loTypeId="urn:microsoft.com/office/officeart/2005/8/layout/cycle1" loCatId="cycle" qsTypeId="urn:microsoft.com/office/officeart/2005/8/quickstyle/simple1" qsCatId="simple" csTypeId="urn:microsoft.com/office/officeart/2005/8/colors/accent1_2" csCatId="accent1" phldr="1"/>
      <dgm:spPr/>
    </dgm:pt>
    <dgm:pt modelId="{1BB20599-041B-4AF0-BE43-64D5BEF7CF0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Cultivation</a:t>
          </a:r>
        </a:p>
      </dgm:t>
    </dgm:pt>
    <dgm:pt modelId="{3130323A-8BAB-4EC0-AF04-ADC0A4BA60BD}" type="parTrans" cxnId="{5D138853-9B02-45B0-A12E-30E71150C32E}">
      <dgm:prSet/>
      <dgm:spPr/>
      <dgm:t>
        <a:bodyPr/>
        <a:lstStyle/>
        <a:p>
          <a:endParaRPr lang="en-US"/>
        </a:p>
      </dgm:t>
    </dgm:pt>
    <dgm:pt modelId="{FD8CCAF6-4D20-4B9B-B309-C392C3668FFE}" type="sibTrans" cxnId="{5D138853-9B02-45B0-A12E-30E71150C32E}">
      <dgm:prSet/>
      <dgm:spPr/>
      <dgm:t>
        <a:bodyPr/>
        <a:lstStyle/>
        <a:p>
          <a:endParaRPr lang="en-US" dirty="0"/>
        </a:p>
      </dgm:t>
    </dgm:pt>
    <dgm:pt modelId="{FEE47DAE-2513-41E5-B4A2-B80B76B751A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Solicitation</a:t>
          </a:r>
        </a:p>
      </dgm:t>
    </dgm:pt>
    <dgm:pt modelId="{1E733BB7-F84B-49D8-92C5-CC39D9B8E482}" type="parTrans" cxnId="{4C1CBF8C-68D5-4E77-B0F0-32F39B3F49A7}">
      <dgm:prSet/>
      <dgm:spPr/>
      <dgm:t>
        <a:bodyPr/>
        <a:lstStyle/>
        <a:p>
          <a:endParaRPr lang="en-US"/>
        </a:p>
      </dgm:t>
    </dgm:pt>
    <dgm:pt modelId="{F4C3D660-3D38-43C5-9B91-E14C7C1046CC}" type="sibTrans" cxnId="{4C1CBF8C-68D5-4E77-B0F0-32F39B3F49A7}">
      <dgm:prSet/>
      <dgm:spPr/>
      <dgm:t>
        <a:bodyPr/>
        <a:lstStyle/>
        <a:p>
          <a:endParaRPr lang="en-US" dirty="0"/>
        </a:p>
      </dgm:t>
    </dgm:pt>
    <dgm:pt modelId="{6D978D58-7AAA-44AE-A7A5-D41AC949B99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Stewardship</a:t>
          </a:r>
        </a:p>
      </dgm:t>
    </dgm:pt>
    <dgm:pt modelId="{5D8E8FED-5E00-4E86-AEAC-0F25DAABDF1F}" type="parTrans" cxnId="{FF5EF585-DCF2-465A-A254-AE6391B4D024}">
      <dgm:prSet/>
      <dgm:spPr/>
      <dgm:t>
        <a:bodyPr/>
        <a:lstStyle/>
        <a:p>
          <a:endParaRPr lang="en-US"/>
        </a:p>
      </dgm:t>
    </dgm:pt>
    <dgm:pt modelId="{4BF6CA89-0A84-4E97-823F-A9BB55F49A12}" type="sibTrans" cxnId="{FF5EF585-DCF2-465A-A254-AE6391B4D024}">
      <dgm:prSet/>
      <dgm:spPr/>
      <dgm:t>
        <a:bodyPr/>
        <a:lstStyle/>
        <a:p>
          <a:endParaRPr lang="en-US" dirty="0"/>
        </a:p>
      </dgm:t>
    </dgm:pt>
    <dgm:pt modelId="{6D1823B8-02E0-4DD9-BA48-1A0E31C09E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Identification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Potential Friends</a:t>
          </a:r>
        </a:p>
      </dgm:t>
    </dgm:pt>
    <dgm:pt modelId="{93B77834-ACB3-433E-930B-C40BA0CCD710}" type="parTrans" cxnId="{3BA20152-60C0-45FC-B8C1-81DB1DD0326B}">
      <dgm:prSet/>
      <dgm:spPr/>
      <dgm:t>
        <a:bodyPr/>
        <a:lstStyle/>
        <a:p>
          <a:endParaRPr lang="en-US"/>
        </a:p>
      </dgm:t>
    </dgm:pt>
    <dgm:pt modelId="{D95743E8-E1CB-4C34-82AA-5B23A2166311}" type="sibTrans" cxnId="{3BA20152-60C0-45FC-B8C1-81DB1DD0326B}">
      <dgm:prSet/>
      <dgm:spPr/>
      <dgm:t>
        <a:bodyPr/>
        <a:lstStyle/>
        <a:p>
          <a:endParaRPr lang="en-US" dirty="0"/>
        </a:p>
      </dgm:t>
    </dgm:pt>
    <dgm:pt modelId="{67D9CFE0-4914-4701-81A0-A806DAA4F2C9}" type="pres">
      <dgm:prSet presAssocID="{DE1A5C5D-B37B-434F-B1B6-2CC54233B41D}" presName="cycle" presStyleCnt="0">
        <dgm:presLayoutVars>
          <dgm:dir/>
          <dgm:resizeHandles val="exact"/>
        </dgm:presLayoutVars>
      </dgm:prSet>
      <dgm:spPr/>
    </dgm:pt>
    <dgm:pt modelId="{AE9D49A2-35D2-4D9D-8AEA-0F867D848390}" type="pres">
      <dgm:prSet presAssocID="{1BB20599-041B-4AF0-BE43-64D5BEF7CF07}" presName="dummy" presStyleCnt="0"/>
      <dgm:spPr/>
    </dgm:pt>
    <dgm:pt modelId="{7D2EF523-8936-4512-B077-808C4FA87DE6}" type="pres">
      <dgm:prSet presAssocID="{1BB20599-041B-4AF0-BE43-64D5BEF7CF07}" presName="node" presStyleLbl="revTx" presStyleIdx="0" presStyleCnt="4" custScaleX="128281" custScaleY="39500">
        <dgm:presLayoutVars>
          <dgm:bulletEnabled val="1"/>
        </dgm:presLayoutVars>
      </dgm:prSet>
      <dgm:spPr/>
    </dgm:pt>
    <dgm:pt modelId="{F95D2BC9-D29B-4A04-9CB6-F06F8211E6F6}" type="pres">
      <dgm:prSet presAssocID="{FD8CCAF6-4D20-4B9B-B309-C392C3668FFE}" presName="sibTrans" presStyleLbl="node1" presStyleIdx="0" presStyleCnt="4"/>
      <dgm:spPr/>
    </dgm:pt>
    <dgm:pt modelId="{47F0C117-0551-4644-8098-DD7B67C55BC4}" type="pres">
      <dgm:prSet presAssocID="{FEE47DAE-2513-41E5-B4A2-B80B76B751AE}" presName="dummy" presStyleCnt="0"/>
      <dgm:spPr/>
    </dgm:pt>
    <dgm:pt modelId="{74B00875-EE2A-469D-8F59-B4FE2294C5CF}" type="pres">
      <dgm:prSet presAssocID="{FEE47DAE-2513-41E5-B4A2-B80B76B751AE}" presName="node" presStyleLbl="revTx" presStyleIdx="1" presStyleCnt="4" custScaleX="128281" custScaleY="43267" custRadScaleRad="97239" custRadScaleInc="-5503">
        <dgm:presLayoutVars>
          <dgm:bulletEnabled val="1"/>
        </dgm:presLayoutVars>
      </dgm:prSet>
      <dgm:spPr/>
    </dgm:pt>
    <dgm:pt modelId="{CB27885D-16E2-4F27-A577-D6E5B84155FF}" type="pres">
      <dgm:prSet presAssocID="{F4C3D660-3D38-43C5-9B91-E14C7C1046CC}" presName="sibTrans" presStyleLbl="node1" presStyleIdx="1" presStyleCnt="4"/>
      <dgm:spPr/>
    </dgm:pt>
    <dgm:pt modelId="{FC0A664F-C738-4245-ADFE-BF04CC11F6F3}" type="pres">
      <dgm:prSet presAssocID="{6D978D58-7AAA-44AE-A7A5-D41AC949B99F}" presName="dummy" presStyleCnt="0"/>
      <dgm:spPr/>
    </dgm:pt>
    <dgm:pt modelId="{5B70ECC6-190A-4EC3-9067-EE532CF9D53B}" type="pres">
      <dgm:prSet presAssocID="{6D978D58-7AAA-44AE-A7A5-D41AC949B99F}" presName="node" presStyleLbl="revTx" presStyleIdx="2" presStyleCnt="4" custScaleX="193198" custScaleY="33750" custRadScaleRad="114865" custRadScaleInc="23347">
        <dgm:presLayoutVars>
          <dgm:bulletEnabled val="1"/>
        </dgm:presLayoutVars>
      </dgm:prSet>
      <dgm:spPr/>
    </dgm:pt>
    <dgm:pt modelId="{E1B8EBC4-5193-462D-8C69-E608DFF07537}" type="pres">
      <dgm:prSet presAssocID="{4BF6CA89-0A84-4E97-823F-A9BB55F49A12}" presName="sibTrans" presStyleLbl="node1" presStyleIdx="2" presStyleCnt="4"/>
      <dgm:spPr/>
    </dgm:pt>
    <dgm:pt modelId="{500F872B-1790-4E29-A340-89AF3C823AFD}" type="pres">
      <dgm:prSet presAssocID="{6D1823B8-02E0-4DD9-BA48-1A0E31C09E51}" presName="dummy" presStyleCnt="0"/>
      <dgm:spPr/>
    </dgm:pt>
    <dgm:pt modelId="{02D02F89-6F4F-49C5-B1EF-D0DAC432BBA4}" type="pres">
      <dgm:prSet presAssocID="{6D1823B8-02E0-4DD9-BA48-1A0E31C09E51}" presName="node" presStyleLbl="revTx" presStyleIdx="3" presStyleCnt="4" custScaleX="209401" custScaleY="61792" custRadScaleRad="123361" custRadScaleInc="-23176">
        <dgm:presLayoutVars>
          <dgm:bulletEnabled val="1"/>
        </dgm:presLayoutVars>
      </dgm:prSet>
      <dgm:spPr/>
    </dgm:pt>
    <dgm:pt modelId="{FD56AE6C-B24F-4EE5-ADEB-372A22451485}" type="pres">
      <dgm:prSet presAssocID="{D95743E8-E1CB-4C34-82AA-5B23A2166311}" presName="sibTrans" presStyleLbl="node1" presStyleIdx="3" presStyleCnt="4"/>
      <dgm:spPr/>
    </dgm:pt>
  </dgm:ptLst>
  <dgm:cxnLst>
    <dgm:cxn modelId="{FF5EF585-DCF2-465A-A254-AE6391B4D024}" srcId="{DE1A5C5D-B37B-434F-B1B6-2CC54233B41D}" destId="{6D978D58-7AAA-44AE-A7A5-D41AC949B99F}" srcOrd="2" destOrd="0" parTransId="{5D8E8FED-5E00-4E86-AEAC-0F25DAABDF1F}" sibTransId="{4BF6CA89-0A84-4E97-823F-A9BB55F49A12}"/>
    <dgm:cxn modelId="{5D138853-9B02-45B0-A12E-30E71150C32E}" srcId="{DE1A5C5D-B37B-434F-B1B6-2CC54233B41D}" destId="{1BB20599-041B-4AF0-BE43-64D5BEF7CF07}" srcOrd="0" destOrd="0" parTransId="{3130323A-8BAB-4EC0-AF04-ADC0A4BA60BD}" sibTransId="{FD8CCAF6-4D20-4B9B-B309-C392C3668FFE}"/>
    <dgm:cxn modelId="{3D552EA4-6F49-471E-B9F7-26DBE5BF831D}" type="presOf" srcId="{D95743E8-E1CB-4C34-82AA-5B23A2166311}" destId="{FD56AE6C-B24F-4EE5-ADEB-372A22451485}" srcOrd="0" destOrd="0" presId="urn:microsoft.com/office/officeart/2005/8/layout/cycle1"/>
    <dgm:cxn modelId="{5B63259F-2451-48B8-9963-B7F103EEAAA3}" type="presOf" srcId="{6D1823B8-02E0-4DD9-BA48-1A0E31C09E51}" destId="{02D02F89-6F4F-49C5-B1EF-D0DAC432BBA4}" srcOrd="0" destOrd="0" presId="urn:microsoft.com/office/officeart/2005/8/layout/cycle1"/>
    <dgm:cxn modelId="{0B2EC88F-7F8E-4140-9A92-E67D0D7DBC31}" type="presOf" srcId="{DE1A5C5D-B37B-434F-B1B6-2CC54233B41D}" destId="{67D9CFE0-4914-4701-81A0-A806DAA4F2C9}" srcOrd="0" destOrd="0" presId="urn:microsoft.com/office/officeart/2005/8/layout/cycle1"/>
    <dgm:cxn modelId="{25A1AE64-80C0-4E5D-A44C-585FE3081A13}" type="presOf" srcId="{FD8CCAF6-4D20-4B9B-B309-C392C3668FFE}" destId="{F95D2BC9-D29B-4A04-9CB6-F06F8211E6F6}" srcOrd="0" destOrd="0" presId="urn:microsoft.com/office/officeart/2005/8/layout/cycle1"/>
    <dgm:cxn modelId="{03813C28-5B16-482C-9C4C-2A5777C2C6E5}" type="presOf" srcId="{4BF6CA89-0A84-4E97-823F-A9BB55F49A12}" destId="{E1B8EBC4-5193-462D-8C69-E608DFF07537}" srcOrd="0" destOrd="0" presId="urn:microsoft.com/office/officeart/2005/8/layout/cycle1"/>
    <dgm:cxn modelId="{F31D1C15-7996-4E96-8A69-1A8FD7889C29}" type="presOf" srcId="{F4C3D660-3D38-43C5-9B91-E14C7C1046CC}" destId="{CB27885D-16E2-4F27-A577-D6E5B84155FF}" srcOrd="0" destOrd="0" presId="urn:microsoft.com/office/officeart/2005/8/layout/cycle1"/>
    <dgm:cxn modelId="{D0A8B1AB-5CC2-4FBF-9089-586ED300EE6F}" type="presOf" srcId="{1BB20599-041B-4AF0-BE43-64D5BEF7CF07}" destId="{7D2EF523-8936-4512-B077-808C4FA87DE6}" srcOrd="0" destOrd="0" presId="urn:microsoft.com/office/officeart/2005/8/layout/cycle1"/>
    <dgm:cxn modelId="{19C03B64-30D7-421D-A348-B77F5631FEBD}" type="presOf" srcId="{FEE47DAE-2513-41E5-B4A2-B80B76B751AE}" destId="{74B00875-EE2A-469D-8F59-B4FE2294C5CF}" srcOrd="0" destOrd="0" presId="urn:microsoft.com/office/officeart/2005/8/layout/cycle1"/>
    <dgm:cxn modelId="{4C1CBF8C-68D5-4E77-B0F0-32F39B3F49A7}" srcId="{DE1A5C5D-B37B-434F-B1B6-2CC54233B41D}" destId="{FEE47DAE-2513-41E5-B4A2-B80B76B751AE}" srcOrd="1" destOrd="0" parTransId="{1E733BB7-F84B-49D8-92C5-CC39D9B8E482}" sibTransId="{F4C3D660-3D38-43C5-9B91-E14C7C1046CC}"/>
    <dgm:cxn modelId="{5C01468A-E086-4A08-BB6A-111358CCF67C}" type="presOf" srcId="{6D978D58-7AAA-44AE-A7A5-D41AC949B99F}" destId="{5B70ECC6-190A-4EC3-9067-EE532CF9D53B}" srcOrd="0" destOrd="0" presId="urn:microsoft.com/office/officeart/2005/8/layout/cycle1"/>
    <dgm:cxn modelId="{3BA20152-60C0-45FC-B8C1-81DB1DD0326B}" srcId="{DE1A5C5D-B37B-434F-B1B6-2CC54233B41D}" destId="{6D1823B8-02E0-4DD9-BA48-1A0E31C09E51}" srcOrd="3" destOrd="0" parTransId="{93B77834-ACB3-433E-930B-C40BA0CCD710}" sibTransId="{D95743E8-E1CB-4C34-82AA-5B23A2166311}"/>
    <dgm:cxn modelId="{712C39C6-E2A5-4C7A-BC64-68B7DC5B1400}" type="presParOf" srcId="{67D9CFE0-4914-4701-81A0-A806DAA4F2C9}" destId="{AE9D49A2-35D2-4D9D-8AEA-0F867D848390}" srcOrd="0" destOrd="0" presId="urn:microsoft.com/office/officeart/2005/8/layout/cycle1"/>
    <dgm:cxn modelId="{8FC951D8-9967-427E-992B-9F96847FBA73}" type="presParOf" srcId="{67D9CFE0-4914-4701-81A0-A806DAA4F2C9}" destId="{7D2EF523-8936-4512-B077-808C4FA87DE6}" srcOrd="1" destOrd="0" presId="urn:microsoft.com/office/officeart/2005/8/layout/cycle1"/>
    <dgm:cxn modelId="{55F799AD-398A-49D8-9EF5-EF8B95FEA6D1}" type="presParOf" srcId="{67D9CFE0-4914-4701-81A0-A806DAA4F2C9}" destId="{F95D2BC9-D29B-4A04-9CB6-F06F8211E6F6}" srcOrd="2" destOrd="0" presId="urn:microsoft.com/office/officeart/2005/8/layout/cycle1"/>
    <dgm:cxn modelId="{A007BF40-BF35-4E88-AFDE-C784EF3FD8C1}" type="presParOf" srcId="{67D9CFE0-4914-4701-81A0-A806DAA4F2C9}" destId="{47F0C117-0551-4644-8098-DD7B67C55BC4}" srcOrd="3" destOrd="0" presId="urn:microsoft.com/office/officeart/2005/8/layout/cycle1"/>
    <dgm:cxn modelId="{E52B90A0-F7A5-4AF0-9F9A-FEB90991C825}" type="presParOf" srcId="{67D9CFE0-4914-4701-81A0-A806DAA4F2C9}" destId="{74B00875-EE2A-469D-8F59-B4FE2294C5CF}" srcOrd="4" destOrd="0" presId="urn:microsoft.com/office/officeart/2005/8/layout/cycle1"/>
    <dgm:cxn modelId="{876FB163-DE4B-408A-B912-FC8C82805354}" type="presParOf" srcId="{67D9CFE0-4914-4701-81A0-A806DAA4F2C9}" destId="{CB27885D-16E2-4F27-A577-D6E5B84155FF}" srcOrd="5" destOrd="0" presId="urn:microsoft.com/office/officeart/2005/8/layout/cycle1"/>
    <dgm:cxn modelId="{47A008B8-0149-4936-970F-87DEE7D42A9A}" type="presParOf" srcId="{67D9CFE0-4914-4701-81A0-A806DAA4F2C9}" destId="{FC0A664F-C738-4245-ADFE-BF04CC11F6F3}" srcOrd="6" destOrd="0" presId="urn:microsoft.com/office/officeart/2005/8/layout/cycle1"/>
    <dgm:cxn modelId="{CCDF8A16-8DC5-43E1-8EE8-795DB91B3F7E}" type="presParOf" srcId="{67D9CFE0-4914-4701-81A0-A806DAA4F2C9}" destId="{5B70ECC6-190A-4EC3-9067-EE532CF9D53B}" srcOrd="7" destOrd="0" presId="urn:microsoft.com/office/officeart/2005/8/layout/cycle1"/>
    <dgm:cxn modelId="{8DB4E994-6AF9-4F41-8AD3-1193A1743453}" type="presParOf" srcId="{67D9CFE0-4914-4701-81A0-A806DAA4F2C9}" destId="{E1B8EBC4-5193-462D-8C69-E608DFF07537}" srcOrd="8" destOrd="0" presId="urn:microsoft.com/office/officeart/2005/8/layout/cycle1"/>
    <dgm:cxn modelId="{B773718F-17DE-440B-BEB2-A97FE754D1F4}" type="presParOf" srcId="{67D9CFE0-4914-4701-81A0-A806DAA4F2C9}" destId="{500F872B-1790-4E29-A340-89AF3C823AFD}" srcOrd="9" destOrd="0" presId="urn:microsoft.com/office/officeart/2005/8/layout/cycle1"/>
    <dgm:cxn modelId="{34A5F942-A7F4-4B81-B9BD-64505DDBF824}" type="presParOf" srcId="{67D9CFE0-4914-4701-81A0-A806DAA4F2C9}" destId="{02D02F89-6F4F-49C5-B1EF-D0DAC432BBA4}" srcOrd="10" destOrd="0" presId="urn:microsoft.com/office/officeart/2005/8/layout/cycle1"/>
    <dgm:cxn modelId="{2D15AF02-B1C3-4A07-82A6-0A25CB2B3CB2}" type="presParOf" srcId="{67D9CFE0-4914-4701-81A0-A806DAA4F2C9}" destId="{FD56AE6C-B24F-4EE5-ADEB-372A2245148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EF523-8936-4512-B077-808C4FA87DE6}">
      <dsp:nvSpPr>
        <dsp:cNvPr id="0" name=""/>
        <dsp:cNvSpPr/>
      </dsp:nvSpPr>
      <dsp:spPr>
        <a:xfrm>
          <a:off x="4772493" y="586682"/>
          <a:ext cx="2054184" cy="632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noFill/>
              </a:ln>
              <a:solidFill>
                <a:schemeClr val="tx1"/>
              </a:solidFill>
              <a:effectLst/>
              <a:latin typeface="Arial" charset="0"/>
            </a:rPr>
            <a:t>Cultivation</a:t>
          </a:r>
        </a:p>
      </dsp:txBody>
      <dsp:txXfrm>
        <a:off x="4772493" y="586682"/>
        <a:ext cx="2054184" cy="632519"/>
      </dsp:txXfrm>
    </dsp:sp>
    <dsp:sp modelId="{F95D2BC9-D29B-4A04-9CB6-F06F8211E6F6}">
      <dsp:nvSpPr>
        <dsp:cNvPr id="0" name=""/>
        <dsp:cNvSpPr/>
      </dsp:nvSpPr>
      <dsp:spPr>
        <a:xfrm>
          <a:off x="2146173" y="-49479"/>
          <a:ext cx="4523326" cy="4523326"/>
        </a:xfrm>
        <a:prstGeom prst="circularArrow">
          <a:avLst>
            <a:gd name="adj1" fmla="val 6903"/>
            <a:gd name="adj2" fmla="val 465447"/>
            <a:gd name="adj3" fmla="val 1389549"/>
            <a:gd name="adj4" fmla="val 19735067"/>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B00875-EE2A-469D-8F59-B4FE2294C5CF}">
      <dsp:nvSpPr>
        <dsp:cNvPr id="0" name=""/>
        <dsp:cNvSpPr/>
      </dsp:nvSpPr>
      <dsp:spPr>
        <a:xfrm>
          <a:off x="4772494" y="3200399"/>
          <a:ext cx="2054184" cy="69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noFill/>
              </a:ln>
              <a:solidFill>
                <a:schemeClr val="tx1"/>
              </a:solidFill>
              <a:effectLst/>
              <a:latin typeface="Arial" charset="0"/>
            </a:rPr>
            <a:t>Solicitation</a:t>
          </a:r>
        </a:p>
      </dsp:txBody>
      <dsp:txXfrm>
        <a:off x="4772494" y="3200399"/>
        <a:ext cx="2054184" cy="692841"/>
      </dsp:txXfrm>
    </dsp:sp>
    <dsp:sp modelId="{CB27885D-16E2-4F27-A577-D6E5B84155FF}">
      <dsp:nvSpPr>
        <dsp:cNvPr id="0" name=""/>
        <dsp:cNvSpPr/>
      </dsp:nvSpPr>
      <dsp:spPr>
        <a:xfrm>
          <a:off x="1890667" y="131518"/>
          <a:ext cx="4523326" cy="4523326"/>
        </a:xfrm>
        <a:prstGeom prst="circularArrow">
          <a:avLst>
            <a:gd name="adj1" fmla="val 6903"/>
            <a:gd name="adj2" fmla="val 465447"/>
            <a:gd name="adj3" fmla="val 7259391"/>
            <a:gd name="adj4" fmla="val 3075115"/>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0ECC6-190A-4EC3-9067-EE532CF9D53B}">
      <dsp:nvSpPr>
        <dsp:cNvPr id="0" name=""/>
        <dsp:cNvSpPr/>
      </dsp:nvSpPr>
      <dsp:spPr>
        <a:xfrm>
          <a:off x="1151644" y="3352813"/>
          <a:ext cx="3093710" cy="54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noFill/>
              </a:ln>
              <a:solidFill>
                <a:schemeClr val="tx1"/>
              </a:solidFill>
              <a:effectLst/>
              <a:latin typeface="Arial" charset="0"/>
            </a:rPr>
            <a:t>Stewardship</a:t>
          </a:r>
        </a:p>
      </dsp:txBody>
      <dsp:txXfrm>
        <a:off x="1151644" y="3352813"/>
        <a:ext cx="3093710" cy="540444"/>
      </dsp:txXfrm>
    </dsp:sp>
    <dsp:sp modelId="{E1B8EBC4-5193-462D-8C69-E608DFF07537}">
      <dsp:nvSpPr>
        <dsp:cNvPr id="0" name=""/>
        <dsp:cNvSpPr/>
      </dsp:nvSpPr>
      <dsp:spPr>
        <a:xfrm>
          <a:off x="1742982" y="-128926"/>
          <a:ext cx="4523326" cy="4523326"/>
        </a:xfrm>
        <a:prstGeom prst="circularArrow">
          <a:avLst>
            <a:gd name="adj1" fmla="val 6903"/>
            <a:gd name="adj2" fmla="val 465447"/>
            <a:gd name="adj3" fmla="val 11882990"/>
            <a:gd name="adj4" fmla="val 8437745"/>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02F89-6F4F-49C5-B1EF-D0DAC432BBA4}">
      <dsp:nvSpPr>
        <dsp:cNvPr id="0" name=""/>
        <dsp:cNvSpPr/>
      </dsp:nvSpPr>
      <dsp:spPr>
        <a:xfrm>
          <a:off x="894445" y="305914"/>
          <a:ext cx="3353172" cy="98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noFill/>
              </a:ln>
              <a:solidFill>
                <a:schemeClr val="tx1"/>
              </a:solidFill>
              <a:effectLst/>
              <a:latin typeface="Arial" charset="0"/>
            </a:rPr>
            <a:t>Identification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noFill/>
              </a:ln>
              <a:solidFill>
                <a:schemeClr val="tx1"/>
              </a:solidFill>
              <a:effectLst/>
              <a:latin typeface="Arial" charset="0"/>
            </a:rPr>
            <a:t>Potential Friends</a:t>
          </a:r>
        </a:p>
      </dsp:txBody>
      <dsp:txXfrm>
        <a:off x="894445" y="305914"/>
        <a:ext cx="3353172" cy="989485"/>
      </dsp:txXfrm>
    </dsp:sp>
    <dsp:sp modelId="{FD56AE6C-B24F-4EE5-ADEB-372A22451485}">
      <dsp:nvSpPr>
        <dsp:cNvPr id="0" name=""/>
        <dsp:cNvSpPr/>
      </dsp:nvSpPr>
      <dsp:spPr>
        <a:xfrm>
          <a:off x="1790705" y="-285816"/>
          <a:ext cx="4523326" cy="4523326"/>
        </a:xfrm>
        <a:prstGeom prst="circularArrow">
          <a:avLst>
            <a:gd name="adj1" fmla="val 6903"/>
            <a:gd name="adj2" fmla="val 465447"/>
            <a:gd name="adj3" fmla="val 18360121"/>
            <a:gd name="adj4" fmla="val 14415187"/>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61CE1-5772-4EC2-880E-76B996318A4A}">
      <dsp:nvSpPr>
        <dsp:cNvPr id="0" name=""/>
        <dsp:cNvSpPr/>
      </dsp:nvSpPr>
      <dsp:spPr>
        <a:xfrm>
          <a:off x="2" y="0"/>
          <a:ext cx="8153394" cy="4648200"/>
        </a:xfrm>
        <a:prstGeom prst="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BB377820-E43C-4040-AA07-2B5246E947CF}">
      <dsp:nvSpPr>
        <dsp:cNvPr id="0" name=""/>
        <dsp:cNvSpPr/>
      </dsp:nvSpPr>
      <dsp:spPr>
        <a:xfrm>
          <a:off x="76200" y="1295397"/>
          <a:ext cx="2627560" cy="20574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It is all the </a:t>
          </a:r>
          <a:r>
            <a:rPr lang="en-US" sz="2000" b="1" kern="1200" dirty="0">
              <a:solidFill>
                <a:schemeClr val="tx1"/>
              </a:solidFill>
            </a:rPr>
            <a:t>relationship building</a:t>
          </a:r>
          <a:r>
            <a:rPr lang="en-US" sz="2000" kern="1200" dirty="0">
              <a:solidFill>
                <a:schemeClr val="tx1"/>
              </a:solidFill>
            </a:rPr>
            <a:t> steps that lead to a tangible association with your organization</a:t>
          </a:r>
          <a:br>
            <a:rPr lang="en-US" sz="2000" kern="1200" dirty="0">
              <a:solidFill>
                <a:schemeClr val="tx1"/>
              </a:solidFill>
            </a:rPr>
          </a:br>
          <a:endParaRPr lang="en-US" sz="2000" kern="1200" dirty="0">
            <a:solidFill>
              <a:schemeClr val="tx1"/>
            </a:solidFill>
          </a:endParaRPr>
        </a:p>
      </dsp:txBody>
      <dsp:txXfrm>
        <a:off x="176634" y="1395831"/>
        <a:ext cx="2426692" cy="1856536"/>
      </dsp:txXfrm>
    </dsp:sp>
    <dsp:sp modelId="{480F8030-0456-47B1-BD61-F1702C3C9BE0}">
      <dsp:nvSpPr>
        <dsp:cNvPr id="0" name=""/>
        <dsp:cNvSpPr/>
      </dsp:nvSpPr>
      <dsp:spPr>
        <a:xfrm>
          <a:off x="2762919" y="1295397"/>
          <a:ext cx="2627560" cy="20574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chemeClr val="tx1"/>
              </a:solidFill>
            </a:rPr>
            <a:t>Through cultivation, you learn more about investors, and they learn more about you</a:t>
          </a:r>
          <a:br>
            <a:rPr lang="en-US" sz="2200" kern="1200" dirty="0">
              <a:solidFill>
                <a:schemeClr val="tx1"/>
              </a:solidFill>
            </a:rPr>
          </a:br>
          <a:endParaRPr lang="en-US" sz="2200" kern="1200" dirty="0">
            <a:solidFill>
              <a:schemeClr val="tx1"/>
            </a:solidFill>
          </a:endParaRPr>
        </a:p>
      </dsp:txBody>
      <dsp:txXfrm>
        <a:off x="2863353" y="1395831"/>
        <a:ext cx="2426692" cy="1856536"/>
      </dsp:txXfrm>
    </dsp:sp>
    <dsp:sp modelId="{8C0A40ED-C1DC-4C00-ABA3-7CB5C9FCFBC7}">
      <dsp:nvSpPr>
        <dsp:cNvPr id="0" name=""/>
        <dsp:cNvSpPr/>
      </dsp:nvSpPr>
      <dsp:spPr>
        <a:xfrm>
          <a:off x="5449640" y="1295397"/>
          <a:ext cx="2627560" cy="20574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solidFill>
                <a:schemeClr val="tx1"/>
              </a:solidFill>
            </a:rPr>
            <a:t>A relationship is formed!</a:t>
          </a:r>
          <a:endParaRPr lang="en-US" sz="2200" kern="1200" dirty="0">
            <a:solidFill>
              <a:schemeClr val="tx1"/>
            </a:solidFill>
          </a:endParaRPr>
        </a:p>
      </dsp:txBody>
      <dsp:txXfrm>
        <a:off x="5550074" y="1395831"/>
        <a:ext cx="2426692" cy="1856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15DCA-9A34-4B30-808E-AA320E24F59E}">
      <dsp:nvSpPr>
        <dsp:cNvPr id="0" name=""/>
        <dsp:cNvSpPr/>
      </dsp:nvSpPr>
      <dsp:spPr>
        <a:xfrm>
          <a:off x="0" y="325739"/>
          <a:ext cx="6781800" cy="943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baseline="0" dirty="0">
              <a:solidFill>
                <a:schemeClr val="tx1"/>
              </a:solidFill>
            </a:rPr>
            <a:t>Cultivation makes the solicitation possible…done well, it sets the stage for a successful “ask”</a:t>
          </a:r>
        </a:p>
      </dsp:txBody>
      <dsp:txXfrm>
        <a:off x="46034" y="371773"/>
        <a:ext cx="6689732" cy="850952"/>
      </dsp:txXfrm>
    </dsp:sp>
    <dsp:sp modelId="{69ED3835-D794-4D80-A9F7-D09926AE94AF}">
      <dsp:nvSpPr>
        <dsp:cNvPr id="0" name=""/>
        <dsp:cNvSpPr/>
      </dsp:nvSpPr>
      <dsp:spPr>
        <a:xfrm>
          <a:off x="0" y="1343640"/>
          <a:ext cx="6781800" cy="943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baseline="0" dirty="0">
              <a:solidFill>
                <a:schemeClr val="tx1"/>
              </a:solidFill>
            </a:rPr>
            <a:t>Cultivation is not random; it is </a:t>
          </a:r>
          <a:r>
            <a:rPr lang="en-US" sz="2600" b="1" kern="1200" baseline="0" dirty="0">
              <a:solidFill>
                <a:schemeClr val="tx1"/>
              </a:solidFill>
            </a:rPr>
            <a:t>deliberate </a:t>
          </a:r>
          <a:r>
            <a:rPr lang="en-US" sz="2600" kern="1200" baseline="0" dirty="0">
              <a:solidFill>
                <a:schemeClr val="tx1"/>
              </a:solidFill>
            </a:rPr>
            <a:t>and </a:t>
          </a:r>
          <a:r>
            <a:rPr lang="en-US" sz="2600" b="1" kern="1200" baseline="0" dirty="0">
              <a:solidFill>
                <a:schemeClr val="tx1"/>
              </a:solidFill>
            </a:rPr>
            <a:t>strategic</a:t>
          </a:r>
          <a:endParaRPr lang="en-US" sz="2600" kern="1200" baseline="0" dirty="0">
            <a:solidFill>
              <a:schemeClr val="tx1"/>
            </a:solidFill>
          </a:endParaRPr>
        </a:p>
      </dsp:txBody>
      <dsp:txXfrm>
        <a:off x="46034" y="1389674"/>
        <a:ext cx="6689732" cy="850952"/>
      </dsp:txXfrm>
    </dsp:sp>
    <dsp:sp modelId="{2C1BF872-FDC0-4E3F-BBBB-D0FCDDA19D34}">
      <dsp:nvSpPr>
        <dsp:cNvPr id="0" name=""/>
        <dsp:cNvSpPr/>
      </dsp:nvSpPr>
      <dsp:spPr>
        <a:xfrm>
          <a:off x="0" y="2361540"/>
          <a:ext cx="6781800" cy="943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baseline="0" dirty="0">
              <a:solidFill>
                <a:schemeClr val="tx1"/>
              </a:solidFill>
            </a:rPr>
            <a:t>Cultivation should involve board volunteers</a:t>
          </a:r>
        </a:p>
      </dsp:txBody>
      <dsp:txXfrm>
        <a:off x="46034" y="2407574"/>
        <a:ext cx="6689732" cy="850952"/>
      </dsp:txXfrm>
    </dsp:sp>
    <dsp:sp modelId="{804BB5F0-8B42-4737-BB9A-BBCCC1133E36}">
      <dsp:nvSpPr>
        <dsp:cNvPr id="0" name=""/>
        <dsp:cNvSpPr/>
      </dsp:nvSpPr>
      <dsp:spPr>
        <a:xfrm>
          <a:off x="0" y="3379440"/>
          <a:ext cx="6781800" cy="943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baseline="0" dirty="0">
              <a:solidFill>
                <a:schemeClr val="tx1"/>
              </a:solidFill>
            </a:rPr>
            <a:t>Cultivation continues as part of a stewardship program once Investments are made</a:t>
          </a:r>
        </a:p>
      </dsp:txBody>
      <dsp:txXfrm>
        <a:off x="46034" y="3425474"/>
        <a:ext cx="6689732" cy="85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1ACA-295D-4907-8198-96B4FEB54A37}">
      <dsp:nvSpPr>
        <dsp:cNvPr id="0" name=""/>
        <dsp:cNvSpPr/>
      </dsp:nvSpPr>
      <dsp:spPr>
        <a:xfrm>
          <a:off x="76185" y="96"/>
          <a:ext cx="6629400" cy="156734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Clarity about organization's mission and how it will use donations</a:t>
          </a:r>
        </a:p>
      </dsp:txBody>
      <dsp:txXfrm>
        <a:off x="859857" y="96"/>
        <a:ext cx="5062057" cy="1567343"/>
      </dsp:txXfrm>
    </dsp:sp>
    <dsp:sp modelId="{32C5BD26-D0AA-4C57-91E6-A4E5CE88AEE2}">
      <dsp:nvSpPr>
        <dsp:cNvPr id="0" name=""/>
        <dsp:cNvSpPr/>
      </dsp:nvSpPr>
      <dsp:spPr>
        <a:xfrm>
          <a:off x="76185" y="1733594"/>
          <a:ext cx="6629400" cy="156153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Board that applies prudent judgment and stewardship</a:t>
          </a:r>
        </a:p>
      </dsp:txBody>
      <dsp:txXfrm>
        <a:off x="856955" y="1733594"/>
        <a:ext cx="5067861" cy="1561539"/>
      </dsp:txXfrm>
    </dsp:sp>
    <dsp:sp modelId="{58DCC9EF-E6D4-42AE-A33F-E4933D499DDF}">
      <dsp:nvSpPr>
        <dsp:cNvPr id="0" name=""/>
        <dsp:cNvSpPr/>
      </dsp:nvSpPr>
      <dsp:spPr>
        <a:xfrm>
          <a:off x="152370" y="3428995"/>
          <a:ext cx="6629429" cy="118681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Financial and operational transparency</a:t>
          </a:r>
          <a:endParaRPr lang="uk-UA" sz="2400" kern="1200" dirty="0">
            <a:solidFill>
              <a:schemeClr val="tx1"/>
            </a:solidFill>
            <a:latin typeface="Calibri" panose="020F0502020204030204" pitchFamily="34" charset="0"/>
            <a:cs typeface="Calibri" panose="020F0502020204030204" pitchFamily="34" charset="0"/>
          </a:endParaRPr>
        </a:p>
      </dsp:txBody>
      <dsp:txXfrm>
        <a:off x="745777" y="3428995"/>
        <a:ext cx="5442615" cy="1186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BE0AD-6544-4817-8778-0B20BE70CBD3}">
      <dsp:nvSpPr>
        <dsp:cNvPr id="0" name=""/>
        <dsp:cNvSpPr/>
      </dsp:nvSpPr>
      <dsp:spPr>
        <a:xfrm>
          <a:off x="5" y="4088"/>
          <a:ext cx="6781789" cy="141464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Investments acknowledgement and recognition</a:t>
          </a:r>
        </a:p>
      </dsp:txBody>
      <dsp:txXfrm>
        <a:off x="707326" y="4088"/>
        <a:ext cx="5367148" cy="1414641"/>
      </dsp:txXfrm>
    </dsp:sp>
    <dsp:sp modelId="{334D37B6-BE07-4A3B-BD18-875F7A478AE0}">
      <dsp:nvSpPr>
        <dsp:cNvPr id="0" name=""/>
        <dsp:cNvSpPr/>
      </dsp:nvSpPr>
      <dsp:spPr>
        <a:xfrm>
          <a:off x="5" y="1616779"/>
          <a:ext cx="6781789" cy="141464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Privacy / confidentiality</a:t>
          </a:r>
        </a:p>
      </dsp:txBody>
      <dsp:txXfrm>
        <a:off x="707326" y="1616779"/>
        <a:ext cx="5367148" cy="1414641"/>
      </dsp:txXfrm>
    </dsp:sp>
    <dsp:sp modelId="{E2B8E0BC-293A-4CDF-8E30-9F55DBA0F7A2}">
      <dsp:nvSpPr>
        <dsp:cNvPr id="0" name=""/>
        <dsp:cNvSpPr/>
      </dsp:nvSpPr>
      <dsp:spPr>
        <a:xfrm>
          <a:off x="5" y="3229470"/>
          <a:ext cx="6781789" cy="141464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Relationship with the organization handled professionally</a:t>
          </a:r>
          <a:endParaRPr lang="uk-UA" sz="2400" kern="1200" dirty="0">
            <a:solidFill>
              <a:schemeClr val="tx1"/>
            </a:solidFill>
            <a:latin typeface="Calibri" panose="020F0502020204030204" pitchFamily="34" charset="0"/>
            <a:cs typeface="Calibri" panose="020F0502020204030204" pitchFamily="34" charset="0"/>
          </a:endParaRPr>
        </a:p>
      </dsp:txBody>
      <dsp:txXfrm>
        <a:off x="707326" y="3229470"/>
        <a:ext cx="5367148" cy="14146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EF523-8936-4512-B077-808C4FA87DE6}">
      <dsp:nvSpPr>
        <dsp:cNvPr id="0" name=""/>
        <dsp:cNvSpPr/>
      </dsp:nvSpPr>
      <dsp:spPr>
        <a:xfrm>
          <a:off x="4772493" y="586682"/>
          <a:ext cx="2054184" cy="632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noFill/>
              </a:ln>
              <a:solidFill>
                <a:schemeClr val="tx1"/>
              </a:solidFill>
              <a:effectLst/>
              <a:latin typeface="Arial" charset="0"/>
            </a:rPr>
            <a:t>Cultivation</a:t>
          </a:r>
        </a:p>
      </dsp:txBody>
      <dsp:txXfrm>
        <a:off x="4772493" y="586682"/>
        <a:ext cx="2054184" cy="632519"/>
      </dsp:txXfrm>
    </dsp:sp>
    <dsp:sp modelId="{F95D2BC9-D29B-4A04-9CB6-F06F8211E6F6}">
      <dsp:nvSpPr>
        <dsp:cNvPr id="0" name=""/>
        <dsp:cNvSpPr/>
      </dsp:nvSpPr>
      <dsp:spPr>
        <a:xfrm>
          <a:off x="2146173" y="-49479"/>
          <a:ext cx="4523326" cy="4523326"/>
        </a:xfrm>
        <a:prstGeom prst="circularArrow">
          <a:avLst>
            <a:gd name="adj1" fmla="val 6903"/>
            <a:gd name="adj2" fmla="val 465447"/>
            <a:gd name="adj3" fmla="val 1389549"/>
            <a:gd name="adj4" fmla="val 19735067"/>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B00875-EE2A-469D-8F59-B4FE2294C5CF}">
      <dsp:nvSpPr>
        <dsp:cNvPr id="0" name=""/>
        <dsp:cNvSpPr/>
      </dsp:nvSpPr>
      <dsp:spPr>
        <a:xfrm>
          <a:off x="4772494" y="3200399"/>
          <a:ext cx="2054184" cy="69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noFill/>
              </a:ln>
              <a:solidFill>
                <a:schemeClr val="tx1"/>
              </a:solidFill>
              <a:effectLst/>
              <a:latin typeface="Arial" charset="0"/>
            </a:rPr>
            <a:t>Solicitation</a:t>
          </a:r>
        </a:p>
      </dsp:txBody>
      <dsp:txXfrm>
        <a:off x="4772494" y="3200399"/>
        <a:ext cx="2054184" cy="692841"/>
      </dsp:txXfrm>
    </dsp:sp>
    <dsp:sp modelId="{CB27885D-16E2-4F27-A577-D6E5B84155FF}">
      <dsp:nvSpPr>
        <dsp:cNvPr id="0" name=""/>
        <dsp:cNvSpPr/>
      </dsp:nvSpPr>
      <dsp:spPr>
        <a:xfrm>
          <a:off x="1890667" y="131518"/>
          <a:ext cx="4523326" cy="4523326"/>
        </a:xfrm>
        <a:prstGeom prst="circularArrow">
          <a:avLst>
            <a:gd name="adj1" fmla="val 6903"/>
            <a:gd name="adj2" fmla="val 465447"/>
            <a:gd name="adj3" fmla="val 7259391"/>
            <a:gd name="adj4" fmla="val 3075115"/>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0ECC6-190A-4EC3-9067-EE532CF9D53B}">
      <dsp:nvSpPr>
        <dsp:cNvPr id="0" name=""/>
        <dsp:cNvSpPr/>
      </dsp:nvSpPr>
      <dsp:spPr>
        <a:xfrm>
          <a:off x="1151644" y="3352813"/>
          <a:ext cx="3093710" cy="54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noFill/>
              </a:ln>
              <a:solidFill>
                <a:schemeClr val="tx1"/>
              </a:solidFill>
              <a:effectLst/>
              <a:latin typeface="Arial" charset="0"/>
            </a:rPr>
            <a:t>Stewardship</a:t>
          </a:r>
        </a:p>
      </dsp:txBody>
      <dsp:txXfrm>
        <a:off x="1151644" y="3352813"/>
        <a:ext cx="3093710" cy="540444"/>
      </dsp:txXfrm>
    </dsp:sp>
    <dsp:sp modelId="{E1B8EBC4-5193-462D-8C69-E608DFF07537}">
      <dsp:nvSpPr>
        <dsp:cNvPr id="0" name=""/>
        <dsp:cNvSpPr/>
      </dsp:nvSpPr>
      <dsp:spPr>
        <a:xfrm>
          <a:off x="1742982" y="-128926"/>
          <a:ext cx="4523326" cy="4523326"/>
        </a:xfrm>
        <a:prstGeom prst="circularArrow">
          <a:avLst>
            <a:gd name="adj1" fmla="val 6903"/>
            <a:gd name="adj2" fmla="val 465447"/>
            <a:gd name="adj3" fmla="val 11882990"/>
            <a:gd name="adj4" fmla="val 8437745"/>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02F89-6F4F-49C5-B1EF-D0DAC432BBA4}">
      <dsp:nvSpPr>
        <dsp:cNvPr id="0" name=""/>
        <dsp:cNvSpPr/>
      </dsp:nvSpPr>
      <dsp:spPr>
        <a:xfrm>
          <a:off x="894445" y="305914"/>
          <a:ext cx="3353172" cy="98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noFill/>
              </a:ln>
              <a:solidFill>
                <a:schemeClr val="tx1"/>
              </a:solidFill>
              <a:effectLst/>
              <a:latin typeface="Arial" charset="0"/>
            </a:rPr>
            <a:t>Identification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noFill/>
              </a:ln>
              <a:solidFill>
                <a:schemeClr val="tx1"/>
              </a:solidFill>
              <a:effectLst/>
              <a:latin typeface="Arial" charset="0"/>
            </a:rPr>
            <a:t>Potential Friends</a:t>
          </a:r>
        </a:p>
      </dsp:txBody>
      <dsp:txXfrm>
        <a:off x="894445" y="305914"/>
        <a:ext cx="3353172" cy="989485"/>
      </dsp:txXfrm>
    </dsp:sp>
    <dsp:sp modelId="{FD56AE6C-B24F-4EE5-ADEB-372A22451485}">
      <dsp:nvSpPr>
        <dsp:cNvPr id="0" name=""/>
        <dsp:cNvSpPr/>
      </dsp:nvSpPr>
      <dsp:spPr>
        <a:xfrm>
          <a:off x="1790705" y="-285816"/>
          <a:ext cx="4523326" cy="4523326"/>
        </a:xfrm>
        <a:prstGeom prst="circularArrow">
          <a:avLst>
            <a:gd name="adj1" fmla="val 6903"/>
            <a:gd name="adj2" fmla="val 465447"/>
            <a:gd name="adj3" fmla="val 18360121"/>
            <a:gd name="adj4" fmla="val 14415187"/>
            <a:gd name="adj5" fmla="val 805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10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10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0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10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C99175-B2A6-463B-864A-D12BCBA24083}"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F0B3B-DED5-4F6C-8EE8-35DD5F8E047C}" type="slidenum">
              <a:rPr lang="en-US"/>
              <a:pPr/>
              <a:t>1</a:t>
            </a:fld>
            <a:endParaRPr lang="en-US" dirty="0"/>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16</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17</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pPr lvl="1">
              <a:lnSpc>
                <a:spcPct val="90000"/>
              </a:lnSpc>
            </a:pPr>
            <a:r>
              <a:rPr lang="en-US" sz="1800" i="1" dirty="0"/>
              <a:t>As a result of enlisting the support of volunteers the Club received the following benefits: </a:t>
            </a:r>
          </a:p>
          <a:p>
            <a:pPr lvl="2">
              <a:lnSpc>
                <a:spcPct val="90000"/>
              </a:lnSpc>
            </a:pPr>
            <a:r>
              <a:rPr lang="en-US" sz="1600" b="1" i="1" dirty="0"/>
              <a:t>increased financial support</a:t>
            </a:r>
          </a:p>
          <a:p>
            <a:pPr lvl="2">
              <a:lnSpc>
                <a:spcPct val="90000"/>
              </a:lnSpc>
            </a:pPr>
            <a:r>
              <a:rPr lang="en-US" sz="1600" b="1" i="1" dirty="0"/>
              <a:t>contact information on potential investors and volunteers</a:t>
            </a:r>
          </a:p>
          <a:p>
            <a:pPr lvl="2">
              <a:lnSpc>
                <a:spcPct val="90000"/>
              </a:lnSpc>
            </a:pPr>
            <a:r>
              <a:rPr lang="en-US" sz="1600" b="1" i="1" dirty="0"/>
              <a:t>a new base of volunteers</a:t>
            </a:r>
          </a:p>
          <a:p>
            <a:pPr lvl="2">
              <a:lnSpc>
                <a:spcPct val="90000"/>
              </a:lnSpc>
            </a:pPr>
            <a:r>
              <a:rPr lang="en-US" sz="1600" b="1" i="1" dirty="0"/>
              <a:t>increased public awareness</a:t>
            </a:r>
          </a:p>
          <a:p>
            <a:pPr lvl="1">
              <a:lnSpc>
                <a:spcPct val="90000"/>
              </a:lnSpc>
            </a:pPr>
            <a:r>
              <a:rPr lang="en-US" sz="1800" i="1" dirty="0"/>
              <a:t>There are now 170 people who feel some ownership and a tangible connection to the Brigade Boys &amp; Girls Club. </a:t>
            </a:r>
          </a:p>
          <a:p>
            <a:pPr lvl="1">
              <a:lnSpc>
                <a:spcPct val="90000"/>
              </a:lnSpc>
            </a:pPr>
            <a:r>
              <a:rPr lang="en-US" sz="1800" i="1" dirty="0"/>
              <a:t>While, it would have been easier to pay a construction firm a small fee to build the playground; using the community build model and recruiting the help of volunteers has reaped many benefits for this agency.</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18</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19</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pPr lvl="3">
              <a:lnSpc>
                <a:spcPct val="80000"/>
              </a:lnSpc>
            </a:pPr>
            <a:r>
              <a:rPr lang="en-US" dirty="0"/>
              <a:t>What do you think about this project / program?</a:t>
            </a:r>
          </a:p>
          <a:p>
            <a:pPr lvl="3">
              <a:lnSpc>
                <a:spcPct val="80000"/>
              </a:lnSpc>
            </a:pPr>
            <a:r>
              <a:rPr lang="en-US" dirty="0"/>
              <a:t>Do you think it is a need?</a:t>
            </a:r>
          </a:p>
          <a:p>
            <a:pPr lvl="3">
              <a:lnSpc>
                <a:spcPct val="80000"/>
              </a:lnSpc>
            </a:pPr>
            <a:r>
              <a:rPr lang="en-US" dirty="0"/>
              <a:t>What part do you find the most interesting?</a:t>
            </a:r>
          </a:p>
          <a:p>
            <a:pPr lvl="3">
              <a:lnSpc>
                <a:spcPct val="80000"/>
              </a:lnSpc>
            </a:pPr>
            <a:r>
              <a:rPr lang="en-US" dirty="0"/>
              <a:t>How do you think we should go about getting more support?</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20</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21</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pPr lvl="1">
              <a:lnSpc>
                <a:spcPct val="80000"/>
              </a:lnSpc>
            </a:pPr>
            <a:r>
              <a:rPr lang="en-US" dirty="0"/>
              <a:t>Develop a plan: Who? How? When? Why?</a:t>
            </a:r>
          </a:p>
          <a:p>
            <a:pPr lvl="1">
              <a:lnSpc>
                <a:spcPct val="80000"/>
              </a:lnSpc>
            </a:pPr>
            <a:r>
              <a:rPr lang="en-US" dirty="0"/>
              <a:t>Capture contact information at events</a:t>
            </a:r>
          </a:p>
          <a:p>
            <a:pPr lvl="1">
              <a:lnSpc>
                <a:spcPct val="80000"/>
              </a:lnSpc>
            </a:pPr>
            <a:r>
              <a:rPr lang="en-US" dirty="0"/>
              <a:t>Find out areas of interest</a:t>
            </a:r>
          </a:p>
          <a:p>
            <a:pPr lvl="1">
              <a:lnSpc>
                <a:spcPct val="80000"/>
              </a:lnSpc>
            </a:pPr>
            <a:r>
              <a:rPr lang="en-US" dirty="0"/>
              <a:t>Call and thank for attending/participating</a:t>
            </a:r>
          </a:p>
          <a:p>
            <a:pPr lvl="1">
              <a:lnSpc>
                <a:spcPct val="80000"/>
              </a:lnSpc>
            </a:pPr>
            <a:r>
              <a:rPr lang="en-US" dirty="0"/>
              <a:t>Get feedback</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22</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23</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24</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25</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a:p>
        </p:txBody>
      </p:sp>
      <p:sp>
        <p:nvSpPr>
          <p:cNvPr id="58372" name="Slide Number Placeholder 3"/>
          <p:cNvSpPr>
            <a:spLocks noGrp="1"/>
          </p:cNvSpPr>
          <p:nvPr>
            <p:ph type="sldNum" sz="quarter" idx="5"/>
          </p:nvPr>
        </p:nvSpPr>
        <p:spPr>
          <a:noFill/>
        </p:spPr>
        <p:txBody>
          <a:bodyPr/>
          <a:lstStyle/>
          <a:p>
            <a:fld id="{49757A62-35CF-421D-B0A7-BA2A403AD07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26</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27</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28</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29</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30</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31</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32</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33</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34</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35</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9</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a:t>Organizations that are generally successful in fundraising take the farming approach!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EA2ED-18E7-4453-8144-62F7ACFD887A}" type="slidenum">
              <a:rPr lang="en-US"/>
              <a:pPr/>
              <a:t>36</a:t>
            </a:fld>
            <a:endParaRPr lang="en-US" dirty="0"/>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37</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38</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8687F-E041-4266-B74E-753123946D0B}" type="slidenum">
              <a:rPr lang="en-US"/>
              <a:pPr/>
              <a:t>41</a:t>
            </a:fld>
            <a:endParaRPr lang="en-US" dirty="0"/>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10</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11</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12</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13</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14</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B438-A319-4AC5-AD9A-35D0C7ABE902}" type="slidenum">
              <a:rPr lang="en-US"/>
              <a:pPr/>
              <a:t>15</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pPr lvl="2">
              <a:lnSpc>
                <a:spcPct val="80000"/>
              </a:lnSpc>
            </a:pPr>
            <a:r>
              <a:rPr lang="en-US" dirty="0"/>
              <a:t>Presentation should include</a:t>
            </a:r>
          </a:p>
          <a:p>
            <a:pPr lvl="3">
              <a:lnSpc>
                <a:spcPct val="80000"/>
              </a:lnSpc>
            </a:pPr>
            <a:r>
              <a:rPr lang="en-US" dirty="0"/>
              <a:t>Testimony from host (why are they involved in your organization)</a:t>
            </a:r>
          </a:p>
          <a:p>
            <a:pPr lvl="3">
              <a:lnSpc>
                <a:spcPct val="80000"/>
              </a:lnSpc>
            </a:pPr>
            <a:r>
              <a:rPr lang="en-US" dirty="0"/>
              <a:t>Organizational Facts presented from staff</a:t>
            </a:r>
          </a:p>
          <a:p>
            <a:pPr lvl="3">
              <a:lnSpc>
                <a:spcPct val="80000"/>
              </a:lnSpc>
            </a:pPr>
            <a:r>
              <a:rPr lang="en-US" dirty="0"/>
              <a:t>Attention Getter- testimony of how your organization has had an impact</a:t>
            </a:r>
          </a:p>
          <a:p>
            <a:pPr lvl="4">
              <a:lnSpc>
                <a:spcPct val="80000"/>
              </a:lnSpc>
            </a:pPr>
            <a:r>
              <a:rPr lang="en-US" sz="1800" dirty="0"/>
              <a:t>A video or PowerPoint presentation </a:t>
            </a:r>
          </a:p>
          <a:p>
            <a:pPr lvl="4">
              <a:lnSpc>
                <a:spcPct val="80000"/>
              </a:lnSpc>
            </a:pPr>
            <a:r>
              <a:rPr lang="en-US" sz="1800" dirty="0"/>
              <a:t>That engages people emotionally</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43984" y="5943600"/>
            <a:ext cx="5004665" cy="365125"/>
          </a:xfrm>
        </p:spPr>
        <p:txBody>
          <a:bodyPr/>
          <a:lstStyle/>
          <a:p>
            <a:r>
              <a:rPr lang="en-US" dirty="0"/>
              <a:t>Copyrighted by Diversified Nonprofit Services, LLC – February 2017</a:t>
            </a:r>
          </a:p>
        </p:txBody>
      </p:sp>
      <p:sp>
        <p:nvSpPr>
          <p:cNvPr id="6" name="Slide Number Placeholder 5"/>
          <p:cNvSpPr>
            <a:spLocks noGrp="1"/>
          </p:cNvSpPr>
          <p:nvPr>
            <p:ph type="sldNum" sz="quarter" idx="12"/>
          </p:nvPr>
        </p:nvSpPr>
        <p:spPr>
          <a:xfrm>
            <a:off x="7885509" y="5883276"/>
            <a:ext cx="573161"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922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048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7054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1617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1394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088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64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97923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1042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685800" y="1905001"/>
            <a:ext cx="5638800" cy="838200"/>
          </a:xfrm>
        </p:spPr>
        <p:txBody>
          <a:bodyPr/>
          <a:lstStyle>
            <a:lvl1pPr>
              <a:defRPr sz="2800" b="1">
                <a:solidFill>
                  <a:schemeClr val="accent4"/>
                </a:solidFill>
              </a:defRPr>
            </a:lvl1pPr>
          </a:lstStyle>
          <a:p>
            <a:r>
              <a:rPr lang="en-US" dirty="0"/>
              <a:t>Click to edit Master title style</a:t>
            </a:r>
            <a:endParaRPr lang="ru-RU" dirty="0"/>
          </a:p>
        </p:txBody>
      </p:sp>
      <p:sp>
        <p:nvSpPr>
          <p:cNvPr id="273412" name="Rectangle 4"/>
          <p:cNvSpPr>
            <a:spLocks noGrp="1" noChangeArrowheads="1"/>
          </p:cNvSpPr>
          <p:nvPr>
            <p:ph type="subTitle" idx="1"/>
          </p:nvPr>
        </p:nvSpPr>
        <p:spPr>
          <a:xfrm>
            <a:off x="685800" y="2743201"/>
            <a:ext cx="5638800" cy="1524000"/>
          </a:xfrm>
        </p:spPr>
        <p:txBody>
          <a:bodyPr/>
          <a:lstStyle>
            <a:lvl1pPr marL="0" indent="0">
              <a:buFontTx/>
              <a:buNone/>
              <a:defRPr sz="2400" b="1">
                <a:solidFill>
                  <a:schemeClr val="accent4"/>
                </a:solidFill>
              </a:defRPr>
            </a:lvl1pPr>
          </a:lstStyle>
          <a:p>
            <a:r>
              <a:rPr lang="en-US"/>
              <a:t>Click to edit Master subtitle style</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1650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674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875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206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404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106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16776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984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2/20/2017</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397948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75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152400" y="457200"/>
            <a:ext cx="6781800" cy="914400"/>
          </a:xfrm>
        </p:spPr>
        <p:txBody>
          <a:bodyPr>
            <a:normAutofit fontScale="90000"/>
          </a:bodyPr>
          <a:lstStyle/>
          <a:p>
            <a:r>
              <a:rPr lang="en-US" sz="3600" b="1" dirty="0">
                <a:latin typeface="Calibri" panose="020F0502020204030204" pitchFamily="34" charset="0"/>
                <a:cs typeface="Calibri" panose="020F0502020204030204" pitchFamily="34" charset="0"/>
              </a:rPr>
              <a:t>Developing Key Contacts for Bigger Giving</a:t>
            </a:r>
            <a:endParaRPr lang="uk-UA" sz="3600" b="1" dirty="0">
              <a:latin typeface="Calibri" panose="020F0502020204030204" pitchFamily="34" charset="0"/>
              <a:cs typeface="Calibri" panose="020F0502020204030204" pitchFamily="34" charset="0"/>
            </a:endParaRPr>
          </a:p>
        </p:txBody>
      </p:sp>
      <p:sp>
        <p:nvSpPr>
          <p:cNvPr id="280579" name="Rectangle 3"/>
          <p:cNvSpPr>
            <a:spLocks noGrp="1" noChangeArrowheads="1"/>
          </p:cNvSpPr>
          <p:nvPr>
            <p:ph type="subTitle" idx="1"/>
          </p:nvPr>
        </p:nvSpPr>
        <p:spPr>
          <a:xfrm>
            <a:off x="1905000" y="2590800"/>
            <a:ext cx="6172200" cy="1828800"/>
          </a:xfrm>
        </p:spPr>
        <p:txBody>
          <a:bodyPr/>
          <a:lstStyle/>
          <a:p>
            <a:pPr algn="ctr"/>
            <a:r>
              <a:rPr lang="en-US" b="1" i="1" dirty="0">
                <a:latin typeface="+mj-lt"/>
              </a:rPr>
              <a:t>Understanding, Identifying, Cultivating, and Securing Investors for Your Organization</a:t>
            </a:r>
            <a:endParaRPr lang="uk-UA" b="1" i="1" dirty="0">
              <a:latin typeface="+mj-lt"/>
            </a:endParaRPr>
          </a:p>
        </p:txBody>
      </p:sp>
      <p:sp>
        <p:nvSpPr>
          <p:cNvPr id="4" name="Rectangle 3"/>
          <p:cNvSpPr txBox="1">
            <a:spLocks noChangeArrowheads="1"/>
          </p:cNvSpPr>
          <p:nvPr/>
        </p:nvSpPr>
        <p:spPr bwMode="auto">
          <a:xfrm>
            <a:off x="228600" y="4876800"/>
            <a:ext cx="3810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1" u="none" strike="noStrike" kern="0" cap="none" spc="0" normalizeH="0" baseline="0" noProof="0" dirty="0">
                <a:ln>
                  <a:noFill/>
                </a:ln>
                <a:effectLst/>
                <a:uLnTx/>
                <a:uFillTx/>
                <a:latin typeface="+mn-lt"/>
                <a:ea typeface="+mn-ea"/>
                <a:cs typeface="+mn-cs"/>
              </a:rPr>
              <a:t>David</a:t>
            </a:r>
            <a:r>
              <a:rPr kumimoji="0" lang="en-US" sz="2000" b="1" i="1" u="none" strike="noStrike" kern="0" cap="none" spc="0" normalizeH="0" noProof="0" dirty="0">
                <a:ln>
                  <a:noFill/>
                </a:ln>
                <a:effectLst/>
                <a:uLnTx/>
                <a:uFillTx/>
                <a:latin typeface="+mn-lt"/>
                <a:ea typeface="+mn-ea"/>
                <a:cs typeface="+mn-cs"/>
              </a:rPr>
              <a:t> Condon</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b="1" i="1" kern="0" baseline="0" dirty="0">
                <a:latin typeface="+mn-lt"/>
              </a:rPr>
              <a:t>Chief Executive Officer</a:t>
            </a:r>
            <a:br>
              <a:rPr kumimoji="0" lang="en-US" sz="2000" b="1" i="1" u="none" strike="noStrike" kern="0" cap="none" spc="0" normalizeH="0" baseline="0" noProof="0" dirty="0">
                <a:ln>
                  <a:noFill/>
                </a:ln>
                <a:effectLst/>
                <a:uLnTx/>
                <a:uFillTx/>
                <a:latin typeface="+mn-lt"/>
                <a:ea typeface="+mn-ea"/>
                <a:cs typeface="+mn-cs"/>
              </a:rPr>
            </a:br>
            <a:r>
              <a:rPr kumimoji="0" lang="en-US" sz="2000" b="1" i="1" u="none" strike="noStrike" kern="0" cap="none" spc="0" normalizeH="0" baseline="0" noProof="0" dirty="0">
                <a:ln>
                  <a:noFill/>
                </a:ln>
                <a:effectLst/>
                <a:uLnTx/>
                <a:uFillTx/>
                <a:latin typeface="+mn-lt"/>
                <a:ea typeface="+mn-ea"/>
                <a:cs typeface="+mn-cs"/>
              </a:rPr>
              <a:t>Diversified Nonprofit Services, LLC</a:t>
            </a:r>
            <a:endParaRPr kumimoji="0" lang="uk-UA" sz="2000" b="1" i="1" u="none" strike="noStrike" kern="0" cap="none" spc="0" normalizeH="0" baseline="0" noProof="0" dirty="0">
              <a:ln>
                <a:noFill/>
              </a:ln>
              <a:effectLst/>
              <a:uLnTx/>
              <a:uFillTx/>
              <a:latin typeface="+mn-lt"/>
              <a:ea typeface="+mn-ea"/>
              <a:cs typeface="+mn-cs"/>
            </a:endParaRPr>
          </a:p>
        </p:txBody>
      </p:sp>
      <p:sp>
        <p:nvSpPr>
          <p:cNvPr id="2" name="TextBox 1"/>
          <p:cNvSpPr txBox="1"/>
          <p:nvPr/>
        </p:nvSpPr>
        <p:spPr>
          <a:xfrm>
            <a:off x="1678057" y="1828800"/>
            <a:ext cx="6934200" cy="523220"/>
          </a:xfrm>
          <a:prstGeom prst="rect">
            <a:avLst/>
          </a:prstGeom>
          <a:noFill/>
        </p:spPr>
        <p:txBody>
          <a:bodyPr wrap="square" rtlCol="0">
            <a:spAutoFit/>
          </a:bodyPr>
          <a:lstStyle/>
          <a:p>
            <a:r>
              <a:rPr lang="en-US" sz="2800" b="1" dirty="0"/>
              <a:t>From One Drop of Water Mighty Rivers Flow</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897835" y="304800"/>
            <a:ext cx="7543800" cy="719137"/>
          </a:xfrm>
        </p:spPr>
        <p:txBody>
          <a:bodyPr>
            <a:normAutofit/>
          </a:bodyPr>
          <a:lstStyle/>
          <a:p>
            <a:r>
              <a:rPr lang="en-US" sz="2800" b="1" dirty="0"/>
              <a:t>The Process: It is a simple Circle of Effort</a:t>
            </a:r>
            <a:endParaRPr lang="uk-UA" sz="2800" b="1" dirty="0"/>
          </a:p>
        </p:txBody>
      </p:sp>
      <p:graphicFrame>
        <p:nvGraphicFramePr>
          <p:cNvPr id="4" name="Diagram 3"/>
          <p:cNvGraphicFramePr/>
          <p:nvPr/>
        </p:nvGraphicFramePr>
        <p:xfrm>
          <a:off x="2286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371600" y="228600"/>
            <a:ext cx="5562601" cy="719137"/>
          </a:xfrm>
        </p:spPr>
        <p:txBody>
          <a:bodyPr>
            <a:normAutofit/>
          </a:bodyPr>
          <a:lstStyle/>
          <a:p>
            <a:r>
              <a:rPr lang="en-US" sz="2400" b="1" dirty="0"/>
              <a:t>Cultivation and Stewardship</a:t>
            </a:r>
            <a:endParaRPr lang="uk-UA" sz="2400" b="1" dirty="0"/>
          </a:p>
        </p:txBody>
      </p:sp>
      <p:sp>
        <p:nvSpPr>
          <p:cNvPr id="281603" name="Rectangle 3"/>
          <p:cNvSpPr>
            <a:spLocks noGrp="1" noChangeArrowheads="1"/>
          </p:cNvSpPr>
          <p:nvPr>
            <p:ph sz="quarter" idx="13"/>
          </p:nvPr>
        </p:nvSpPr>
        <p:spPr>
          <a:xfrm>
            <a:off x="533401" y="1066800"/>
            <a:ext cx="5791199" cy="4800600"/>
          </a:xfrm>
        </p:spPr>
        <p:txBody>
          <a:bodyPr/>
          <a:lstStyle/>
          <a:p>
            <a:r>
              <a:rPr lang="en-US" sz="2400" b="1" dirty="0">
                <a:latin typeface="Calibri" panose="020F0502020204030204" pitchFamily="34" charset="0"/>
                <a:cs typeface="Calibri" panose="020F0502020204030204" pitchFamily="34" charset="0"/>
              </a:rPr>
              <a:t>What is cultivation and stewardship?</a:t>
            </a:r>
          </a:p>
          <a:p>
            <a:r>
              <a:rPr lang="en-US" sz="2400" b="1" dirty="0">
                <a:latin typeface="Calibri" panose="020F0502020204030204" pitchFamily="34" charset="0"/>
                <a:cs typeface="Calibri" panose="020F0502020204030204" pitchFamily="34" charset="0"/>
              </a:rPr>
              <a:t>How is it executed?</a:t>
            </a:r>
          </a:p>
          <a:p>
            <a:r>
              <a:rPr lang="en-US" sz="2400" b="1" dirty="0">
                <a:latin typeface="Calibri" panose="020F0502020204030204" pitchFamily="34" charset="0"/>
                <a:cs typeface="Calibri" panose="020F0502020204030204" pitchFamily="34" charset="0"/>
              </a:rPr>
              <a:t>Why is it important?</a:t>
            </a: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You don’t win the race until you get a gift every year from the same donors</a:t>
            </a:r>
          </a:p>
          <a:p>
            <a:pPr>
              <a:buNone/>
            </a:pPr>
            <a:endParaRPr lang="uk-U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352800"/>
            <a:ext cx="4762500" cy="3810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3">
                                            <p:txEl>
                                              <p:pRg st="4" end="4"/>
                                            </p:txEl>
                                          </p:spTgt>
                                        </p:tgtEl>
                                        <p:attrNameLst>
                                          <p:attrName>style.visibility</p:attrName>
                                        </p:attrNameLst>
                                      </p:cBhvr>
                                      <p:to>
                                        <p:strVal val="visible"/>
                                      </p:to>
                                    </p:set>
                                    <p:anim calcmode="lin" valueType="num">
                                      <p:cBhvr additive="base">
                                        <p:cTn id="25" dur="10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81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21643" y="115095"/>
            <a:ext cx="5562601" cy="719137"/>
          </a:xfrm>
        </p:spPr>
        <p:txBody>
          <a:bodyPr/>
          <a:lstStyle/>
          <a:p>
            <a:r>
              <a:rPr lang="en-US" sz="2800" b="1" dirty="0"/>
              <a:t>Cultivation Defined</a:t>
            </a:r>
            <a:endParaRPr lang="uk-UA" sz="2800" b="1" dirty="0"/>
          </a:p>
        </p:txBody>
      </p:sp>
      <p:sp>
        <p:nvSpPr>
          <p:cNvPr id="8" name="AutoShape 4"/>
          <p:cNvSpPr>
            <a:spLocks noChangeArrowheads="1"/>
          </p:cNvSpPr>
          <p:nvPr/>
        </p:nvSpPr>
        <p:spPr bwMode="auto">
          <a:xfrm rot="16200000">
            <a:off x="4287838" y="2825750"/>
            <a:ext cx="576263" cy="504825"/>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en-US" dirty="0"/>
          </a:p>
        </p:txBody>
      </p:sp>
      <p:sp>
        <p:nvSpPr>
          <p:cNvPr id="10" name="AutoShape 6"/>
          <p:cNvSpPr>
            <a:spLocks noChangeArrowheads="1"/>
          </p:cNvSpPr>
          <p:nvPr/>
        </p:nvSpPr>
        <p:spPr bwMode="auto">
          <a:xfrm rot="13791899">
            <a:off x="2520950" y="3390900"/>
            <a:ext cx="576263" cy="504825"/>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en-US" dirty="0"/>
          </a:p>
        </p:txBody>
      </p:sp>
      <p:sp>
        <p:nvSpPr>
          <p:cNvPr id="11" name="AutoShape 7"/>
          <p:cNvSpPr>
            <a:spLocks noChangeArrowheads="1"/>
          </p:cNvSpPr>
          <p:nvPr/>
        </p:nvSpPr>
        <p:spPr bwMode="auto">
          <a:xfrm rot="18989892">
            <a:off x="6053138" y="3436937"/>
            <a:ext cx="576262" cy="504825"/>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en-US" dirty="0"/>
          </a:p>
        </p:txBody>
      </p:sp>
      <p:sp>
        <p:nvSpPr>
          <p:cNvPr id="12" name="Oval 8"/>
          <p:cNvSpPr>
            <a:spLocks noChangeArrowheads="1"/>
          </p:cNvSpPr>
          <p:nvPr/>
        </p:nvSpPr>
        <p:spPr bwMode="auto">
          <a:xfrm>
            <a:off x="2587625" y="3446462"/>
            <a:ext cx="3816350" cy="1963738"/>
          </a:xfrm>
          <a:prstGeom prst="ellipse">
            <a:avLst/>
          </a:prstGeom>
          <a:solidFill>
            <a:schemeClr val="folHlink"/>
          </a:solidFill>
          <a:ln w="9525">
            <a:noFill/>
            <a:round/>
            <a:headEnd/>
            <a:tailEnd/>
          </a:ln>
          <a:effectLst/>
        </p:spPr>
        <p:txBody>
          <a:bodyPr wrap="none" anchor="ctr"/>
          <a:lstStyle/>
          <a:p>
            <a:endParaRPr lang="en-US" dirty="0"/>
          </a:p>
        </p:txBody>
      </p:sp>
      <p:sp>
        <p:nvSpPr>
          <p:cNvPr id="13" name="Oval 9"/>
          <p:cNvSpPr>
            <a:spLocks noChangeArrowheads="1"/>
          </p:cNvSpPr>
          <p:nvPr/>
        </p:nvSpPr>
        <p:spPr bwMode="auto">
          <a:xfrm>
            <a:off x="2643188" y="3449637"/>
            <a:ext cx="3719512" cy="1960563"/>
          </a:xfrm>
          <a:prstGeom prst="ellipse">
            <a:avLst/>
          </a:prstGeom>
          <a:gradFill rotWithShape="1">
            <a:gsLst>
              <a:gs pos="0">
                <a:schemeClr val="folHlink"/>
              </a:gs>
              <a:gs pos="100000">
                <a:schemeClr val="folHlink">
                  <a:gamma/>
                  <a:shade val="55686"/>
                  <a:invGamma/>
                </a:schemeClr>
              </a:gs>
            </a:gsLst>
            <a:lin ang="5400000" scaled="1"/>
          </a:gradFill>
          <a:ln w="9525">
            <a:noFill/>
            <a:round/>
            <a:headEnd/>
            <a:tailEnd/>
          </a:ln>
          <a:effectLst/>
        </p:spPr>
        <p:txBody>
          <a:bodyPr wrap="none" anchor="ctr"/>
          <a:lstStyle/>
          <a:p>
            <a:pPr algn="ctr"/>
            <a:endParaRPr lang="en-US" sz="4000" baseline="-25000" dirty="0"/>
          </a:p>
        </p:txBody>
      </p:sp>
      <p:sp>
        <p:nvSpPr>
          <p:cNvPr id="14" name="Oval 10"/>
          <p:cNvSpPr>
            <a:spLocks noChangeArrowheads="1"/>
          </p:cNvSpPr>
          <p:nvPr/>
        </p:nvSpPr>
        <p:spPr bwMode="auto">
          <a:xfrm flipH="1">
            <a:off x="2860675" y="3508375"/>
            <a:ext cx="3278187" cy="1825625"/>
          </a:xfrm>
          <a:prstGeom prst="ellipse">
            <a:avLst/>
          </a:prstGeom>
          <a:gradFill rotWithShape="1">
            <a:gsLst>
              <a:gs pos="0">
                <a:schemeClr val="bg1"/>
              </a:gs>
              <a:gs pos="100000">
                <a:schemeClr val="bg1">
                  <a:gamma/>
                  <a:shade val="57647"/>
                  <a:invGamma/>
                </a:schemeClr>
              </a:gs>
            </a:gsLst>
            <a:lin ang="5400000" scaled="1"/>
          </a:gradFill>
          <a:ln w="9525">
            <a:noFill/>
            <a:round/>
            <a:headEnd/>
            <a:tailEnd/>
          </a:ln>
          <a:effectLst/>
        </p:spPr>
        <p:txBody>
          <a:bodyPr wrap="none" anchor="ctr"/>
          <a:lstStyle/>
          <a:p>
            <a:pPr algn="ctr"/>
            <a:endParaRPr lang="en-US" b="1" dirty="0">
              <a:solidFill>
                <a:schemeClr val="bg1"/>
              </a:solidFill>
            </a:endParaRPr>
          </a:p>
        </p:txBody>
      </p:sp>
      <p:sp>
        <p:nvSpPr>
          <p:cNvPr id="15" name="Rectangle 11"/>
          <p:cNvSpPr>
            <a:spLocks noChangeArrowheads="1"/>
          </p:cNvSpPr>
          <p:nvPr/>
        </p:nvSpPr>
        <p:spPr bwMode="auto">
          <a:xfrm>
            <a:off x="3679825" y="4114800"/>
            <a:ext cx="1595437" cy="420688"/>
          </a:xfrm>
          <a:prstGeom prst="rect">
            <a:avLst/>
          </a:prstGeom>
          <a:noFill/>
          <a:ln w="9525">
            <a:noFill/>
            <a:miter lim="800000"/>
            <a:headEnd/>
            <a:tailEnd/>
          </a:ln>
          <a:effectLst/>
        </p:spPr>
        <p:txBody>
          <a:bodyPr wrap="none">
            <a:spAutoFit/>
          </a:bodyPr>
          <a:lstStyle/>
          <a:p>
            <a:pPr algn="ctr"/>
            <a:r>
              <a:rPr lang="en-US" altLang="ko-KR" sz="3200" b="1" baseline="-25000" dirty="0">
                <a:ea typeface="굴림" charset="-127"/>
              </a:rPr>
              <a:t>Cultivation</a:t>
            </a:r>
            <a:endParaRPr lang="uk-UA" sz="3200" b="1" baseline="-25000" dirty="0"/>
          </a:p>
        </p:txBody>
      </p:sp>
      <p:grpSp>
        <p:nvGrpSpPr>
          <p:cNvPr id="16" name="Group 12"/>
          <p:cNvGrpSpPr>
            <a:grpSpLocks/>
          </p:cNvGrpSpPr>
          <p:nvPr/>
        </p:nvGrpSpPr>
        <p:grpSpPr bwMode="auto">
          <a:xfrm>
            <a:off x="5838825" y="1852613"/>
            <a:ext cx="2619375" cy="1576387"/>
            <a:chOff x="431" y="2750"/>
            <a:chExt cx="1134" cy="993"/>
          </a:xfrm>
        </p:grpSpPr>
        <p:grpSp>
          <p:nvGrpSpPr>
            <p:cNvPr id="17" name="Group 13"/>
            <p:cNvGrpSpPr>
              <a:grpSpLocks/>
            </p:cNvGrpSpPr>
            <p:nvPr/>
          </p:nvGrpSpPr>
          <p:grpSpPr bwMode="auto">
            <a:xfrm>
              <a:off x="431" y="2750"/>
              <a:ext cx="1134" cy="993"/>
              <a:chOff x="431" y="2750"/>
              <a:chExt cx="1134" cy="993"/>
            </a:xfrm>
          </p:grpSpPr>
          <p:grpSp>
            <p:nvGrpSpPr>
              <p:cNvPr id="19" name="Group 18"/>
              <p:cNvGrpSpPr>
                <a:grpSpLocks/>
              </p:cNvGrpSpPr>
              <p:nvPr/>
            </p:nvGrpSpPr>
            <p:grpSpPr bwMode="auto">
              <a:xfrm>
                <a:off x="431" y="2750"/>
                <a:ext cx="1134" cy="993"/>
                <a:chOff x="868" y="1477"/>
                <a:chExt cx="4251" cy="2141"/>
              </a:xfrm>
            </p:grpSpPr>
            <p:sp>
              <p:nvSpPr>
                <p:cNvPr id="22" name="Oval 15"/>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en-US" dirty="0"/>
                </a:p>
              </p:txBody>
            </p:sp>
            <p:sp>
              <p:nvSpPr>
                <p:cNvPr id="23" name="Oval 16"/>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en-US" dirty="0"/>
                </a:p>
              </p:txBody>
            </p:sp>
          </p:grpSp>
          <p:sp>
            <p:nvSpPr>
              <p:cNvPr id="20" name="Oval 17"/>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dirty="0">
                  <a:solidFill>
                    <a:schemeClr val="bg1"/>
                  </a:solidFill>
                </a:endParaRPr>
              </a:p>
            </p:txBody>
          </p:sp>
          <p:sp>
            <p:nvSpPr>
              <p:cNvPr id="21" name="Oval 18"/>
              <p:cNvSpPr>
                <a:spLocks noChangeArrowheads="1"/>
              </p:cNvSpPr>
              <p:nvPr/>
            </p:nvSpPr>
            <p:spPr bwMode="auto">
              <a:xfrm flipH="1">
                <a:off x="611" y="2862"/>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18" name="Rectangle 19"/>
            <p:cNvSpPr>
              <a:spLocks noChangeArrowheads="1"/>
            </p:cNvSpPr>
            <p:nvPr/>
          </p:nvSpPr>
          <p:spPr bwMode="auto">
            <a:xfrm>
              <a:off x="612" y="3067"/>
              <a:ext cx="771" cy="24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Relationship</a:t>
              </a:r>
              <a:endParaRPr lang="en-US" sz="2800" b="1" baseline="-25000" dirty="0">
                <a:solidFill>
                  <a:schemeClr val="bg1"/>
                </a:solidFill>
              </a:endParaRPr>
            </a:p>
          </p:txBody>
        </p:sp>
      </p:grpSp>
      <p:grpSp>
        <p:nvGrpSpPr>
          <p:cNvPr id="24" name="Group 28"/>
          <p:cNvGrpSpPr>
            <a:grpSpLocks/>
          </p:cNvGrpSpPr>
          <p:nvPr/>
        </p:nvGrpSpPr>
        <p:grpSpPr bwMode="auto">
          <a:xfrm>
            <a:off x="533400" y="1844675"/>
            <a:ext cx="2619375" cy="1576388"/>
            <a:chOff x="1111" y="1394"/>
            <a:chExt cx="1134" cy="993"/>
          </a:xfrm>
        </p:grpSpPr>
        <p:grpSp>
          <p:nvGrpSpPr>
            <p:cNvPr id="25" name="Group 29"/>
            <p:cNvGrpSpPr>
              <a:grpSpLocks/>
            </p:cNvGrpSpPr>
            <p:nvPr/>
          </p:nvGrpSpPr>
          <p:grpSpPr bwMode="auto">
            <a:xfrm>
              <a:off x="1111" y="1394"/>
              <a:ext cx="1134" cy="993"/>
              <a:chOff x="2336" y="3117"/>
              <a:chExt cx="1134" cy="993"/>
            </a:xfrm>
          </p:grpSpPr>
          <p:grpSp>
            <p:nvGrpSpPr>
              <p:cNvPr id="27" name="Group 30"/>
              <p:cNvGrpSpPr>
                <a:grpSpLocks/>
              </p:cNvGrpSpPr>
              <p:nvPr/>
            </p:nvGrpSpPr>
            <p:grpSpPr bwMode="auto">
              <a:xfrm>
                <a:off x="2336" y="3117"/>
                <a:ext cx="1134" cy="993"/>
                <a:chOff x="868" y="1477"/>
                <a:chExt cx="4251" cy="2141"/>
              </a:xfrm>
            </p:grpSpPr>
            <p:sp>
              <p:nvSpPr>
                <p:cNvPr id="30" name="Oval 31"/>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en-US" dirty="0"/>
                </a:p>
              </p:txBody>
            </p:sp>
            <p:sp>
              <p:nvSpPr>
                <p:cNvPr id="31" name="Oval 32"/>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en-US" dirty="0"/>
                </a:p>
              </p:txBody>
            </p:sp>
          </p:grpSp>
          <p:sp>
            <p:nvSpPr>
              <p:cNvPr id="28" name="Oval 33"/>
              <p:cNvSpPr>
                <a:spLocks noChangeArrowheads="1"/>
              </p:cNvSpPr>
              <p:nvPr/>
            </p:nvSpPr>
            <p:spPr bwMode="auto">
              <a:xfrm flipH="1">
                <a:off x="2427" y="3208"/>
                <a:ext cx="953" cy="795"/>
              </a:xfrm>
              <a:prstGeom prst="ellipse">
                <a:avLst/>
              </a:prstGeom>
              <a:solidFill>
                <a:schemeClr val="accent1"/>
              </a:solidFill>
              <a:ln w="9525">
                <a:noFill/>
                <a:round/>
                <a:headEnd/>
                <a:tailEnd/>
              </a:ln>
              <a:effectLst/>
            </p:spPr>
            <p:txBody>
              <a:bodyPr wrap="none" anchor="ctr"/>
              <a:lstStyle/>
              <a:p>
                <a:pPr algn="ctr"/>
                <a:endParaRPr lang="en-US" sz="2000" b="1" dirty="0">
                  <a:solidFill>
                    <a:schemeClr val="bg1"/>
                  </a:solidFill>
                </a:endParaRPr>
              </a:p>
            </p:txBody>
          </p:sp>
          <p:sp>
            <p:nvSpPr>
              <p:cNvPr id="29" name="Oval 34"/>
              <p:cNvSpPr>
                <a:spLocks noChangeArrowheads="1"/>
              </p:cNvSpPr>
              <p:nvPr/>
            </p:nvSpPr>
            <p:spPr bwMode="auto">
              <a:xfrm flipH="1">
                <a:off x="2515" y="3229"/>
                <a:ext cx="771" cy="522"/>
              </a:xfrm>
              <a:prstGeom prst="ellipse">
                <a:avLst/>
              </a:prstGeom>
              <a:gradFill rotWithShape="1">
                <a:gsLst>
                  <a:gs pos="0">
                    <a:schemeClr val="accent1">
                      <a:gamma/>
                      <a:tint val="42353"/>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6" name="Rectangle 35"/>
            <p:cNvSpPr>
              <a:spLocks noChangeArrowheads="1"/>
            </p:cNvSpPr>
            <p:nvPr/>
          </p:nvSpPr>
          <p:spPr bwMode="auto">
            <a:xfrm>
              <a:off x="1292" y="1672"/>
              <a:ext cx="771" cy="239"/>
            </a:xfrm>
            <a:prstGeom prst="rect">
              <a:avLst/>
            </a:prstGeom>
            <a:noFill/>
            <a:ln w="9525">
              <a:noFill/>
              <a:miter lim="800000"/>
              <a:headEnd/>
              <a:tailEnd/>
            </a:ln>
            <a:effectLst/>
          </p:spPr>
          <p:txBody>
            <a:bodyPr>
              <a:spAutoFit/>
            </a:bodyPr>
            <a:lstStyle/>
            <a:p>
              <a:pPr algn="ctr"/>
              <a:r>
                <a:rPr lang="en-US" altLang="ko-KR" sz="2800" b="1" baseline="-25000" dirty="0">
                  <a:solidFill>
                    <a:srgbClr val="002060"/>
                  </a:solidFill>
                  <a:ea typeface="굴림" charset="-127"/>
                </a:rPr>
                <a:t>Relationship</a:t>
              </a:r>
              <a:endParaRPr lang="en-US" sz="2800" b="1" baseline="-25000" dirty="0">
                <a:solidFill>
                  <a:srgbClr val="002060"/>
                </a:solidFill>
              </a:endParaRPr>
            </a:p>
          </p:txBody>
        </p:sp>
      </p:grpSp>
      <p:grpSp>
        <p:nvGrpSpPr>
          <p:cNvPr id="32" name="Group 36"/>
          <p:cNvGrpSpPr>
            <a:grpSpLocks/>
          </p:cNvGrpSpPr>
          <p:nvPr/>
        </p:nvGrpSpPr>
        <p:grpSpPr bwMode="auto">
          <a:xfrm>
            <a:off x="3198813" y="1143000"/>
            <a:ext cx="2619375" cy="1576388"/>
            <a:chOff x="4195" y="2750"/>
            <a:chExt cx="1134" cy="993"/>
          </a:xfrm>
        </p:grpSpPr>
        <p:grpSp>
          <p:nvGrpSpPr>
            <p:cNvPr id="33" name="Group 37"/>
            <p:cNvGrpSpPr>
              <a:grpSpLocks/>
            </p:cNvGrpSpPr>
            <p:nvPr/>
          </p:nvGrpSpPr>
          <p:grpSpPr bwMode="auto">
            <a:xfrm>
              <a:off x="4195" y="2750"/>
              <a:ext cx="1134" cy="993"/>
              <a:chOff x="4195" y="2750"/>
              <a:chExt cx="1134" cy="993"/>
            </a:xfrm>
          </p:grpSpPr>
          <p:grpSp>
            <p:nvGrpSpPr>
              <p:cNvPr id="35" name="Group 38"/>
              <p:cNvGrpSpPr>
                <a:grpSpLocks/>
              </p:cNvGrpSpPr>
              <p:nvPr/>
            </p:nvGrpSpPr>
            <p:grpSpPr bwMode="auto">
              <a:xfrm>
                <a:off x="4195" y="2750"/>
                <a:ext cx="1134" cy="993"/>
                <a:chOff x="868" y="1477"/>
                <a:chExt cx="4251" cy="2141"/>
              </a:xfrm>
            </p:grpSpPr>
            <p:sp>
              <p:nvSpPr>
                <p:cNvPr id="38" name="Oval 39"/>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en-US" dirty="0"/>
                </a:p>
              </p:txBody>
            </p:sp>
            <p:sp>
              <p:nvSpPr>
                <p:cNvPr id="39" name="Oval 40"/>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en-US" dirty="0"/>
                </a:p>
              </p:txBody>
            </p:sp>
          </p:grpSp>
          <p:sp>
            <p:nvSpPr>
              <p:cNvPr id="36" name="Oval 41"/>
              <p:cNvSpPr>
                <a:spLocks noChangeArrowheads="1"/>
              </p:cNvSpPr>
              <p:nvPr/>
            </p:nvSpPr>
            <p:spPr bwMode="auto">
              <a:xfrm flipH="1">
                <a:off x="4285" y="2841"/>
                <a:ext cx="953" cy="791"/>
              </a:xfrm>
              <a:prstGeom prst="ellipse">
                <a:avLst/>
              </a:prstGeom>
              <a:solidFill>
                <a:schemeClr val="hlink"/>
              </a:solidFill>
              <a:ln w="9525">
                <a:noFill/>
                <a:round/>
                <a:headEnd/>
                <a:tailEnd/>
              </a:ln>
              <a:effectLst/>
            </p:spPr>
            <p:txBody>
              <a:bodyPr wrap="none" anchor="ctr"/>
              <a:lstStyle/>
              <a:p>
                <a:pPr algn="ctr"/>
                <a:endParaRPr lang="en-US" sz="2000" b="1" dirty="0">
                  <a:solidFill>
                    <a:schemeClr val="bg1"/>
                  </a:solidFill>
                </a:endParaRPr>
              </a:p>
            </p:txBody>
          </p:sp>
          <p:sp>
            <p:nvSpPr>
              <p:cNvPr id="37" name="Oval 42"/>
              <p:cNvSpPr>
                <a:spLocks noChangeArrowheads="1"/>
              </p:cNvSpPr>
              <p:nvPr/>
            </p:nvSpPr>
            <p:spPr bwMode="auto">
              <a:xfrm flipH="1">
                <a:off x="4375" y="2865"/>
                <a:ext cx="771" cy="522"/>
              </a:xfrm>
              <a:prstGeom prst="ellipse">
                <a:avLst/>
              </a:prstGeom>
              <a:gradFill rotWithShape="1">
                <a:gsLst>
                  <a:gs pos="0">
                    <a:schemeClr val="hlink">
                      <a:gamma/>
                      <a:tint val="35686"/>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34" name="Rectangle 43"/>
            <p:cNvSpPr>
              <a:spLocks noChangeArrowheads="1"/>
            </p:cNvSpPr>
            <p:nvPr/>
          </p:nvSpPr>
          <p:spPr bwMode="auto">
            <a:xfrm>
              <a:off x="4377" y="3067"/>
              <a:ext cx="771" cy="240"/>
            </a:xfrm>
            <a:prstGeom prst="rect">
              <a:avLst/>
            </a:prstGeom>
            <a:noFill/>
            <a:ln w="9525">
              <a:noFill/>
              <a:miter lim="800000"/>
              <a:headEnd/>
              <a:tailEnd/>
            </a:ln>
            <a:effectLst/>
          </p:spPr>
          <p:txBody>
            <a:bodyPr>
              <a:spAutoFit/>
            </a:bodyPr>
            <a:lstStyle/>
            <a:p>
              <a:pPr algn="ctr"/>
              <a:r>
                <a:rPr lang="en-US" altLang="ko-KR" sz="2800" b="1" baseline="-25000" dirty="0">
                  <a:solidFill>
                    <a:srgbClr val="002060"/>
                  </a:solidFill>
                  <a:ea typeface="굴림" charset="-127"/>
                </a:rPr>
                <a:t>Relationship</a:t>
              </a:r>
              <a:endParaRPr lang="en-US" sz="2800" b="1" baseline="-25000" dirty="0">
                <a:solidFill>
                  <a:srgbClr val="002060"/>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1000"/>
                                        <p:tgtEl>
                                          <p:spTgt spid="24"/>
                                        </p:tgtEl>
                                      </p:cBhvr>
                                    </p:animEffect>
                                  </p:childTnLst>
                                </p:cTn>
                              </p:par>
                            </p:childTnLst>
                          </p:cTn>
                        </p:par>
                        <p:par>
                          <p:cTn id="11" fill="hold">
                            <p:stCondLst>
                              <p:cond delay="1000"/>
                            </p:stCondLst>
                            <p:childTnLst>
                              <p:par>
                                <p:cTn id="12" presetID="8"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1000"/>
                                        <p:tgtEl>
                                          <p:spTgt spid="8"/>
                                        </p:tgtEl>
                                      </p:cBhvr>
                                    </p:animEffect>
                                  </p:childTnLst>
                                </p:cTn>
                              </p:par>
                              <p:par>
                                <p:cTn id="15" presetID="8" presetClass="entr" presetSubtype="16"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amond(in)">
                                      <p:cBhvr>
                                        <p:cTn id="17" dur="1000"/>
                                        <p:tgtEl>
                                          <p:spTgt spid="32"/>
                                        </p:tgtEl>
                                      </p:cBhvr>
                                    </p:animEffect>
                                  </p:childTnLst>
                                </p:cTn>
                              </p:par>
                            </p:childTnLst>
                          </p:cTn>
                        </p:par>
                        <p:par>
                          <p:cTn id="18" fill="hold">
                            <p:stCondLst>
                              <p:cond delay="2000"/>
                            </p:stCondLst>
                            <p:childTnLst>
                              <p:par>
                                <p:cTn id="19" presetID="8"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amond(in)">
                                      <p:cBhvr>
                                        <p:cTn id="21" dur="1000"/>
                                        <p:tgtEl>
                                          <p:spTgt spid="16"/>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amond(in)">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447800" y="152400"/>
            <a:ext cx="5562601" cy="719137"/>
          </a:xfrm>
        </p:spPr>
        <p:txBody>
          <a:bodyPr/>
          <a:lstStyle/>
          <a:p>
            <a:r>
              <a:rPr lang="en-US" sz="2800" b="1" dirty="0"/>
              <a:t>What is cultivation?</a:t>
            </a:r>
            <a:endParaRPr lang="uk-UA" sz="2800" b="1" dirty="0"/>
          </a:p>
        </p:txBody>
      </p:sp>
      <p:graphicFrame>
        <p:nvGraphicFramePr>
          <p:cNvPr id="13" name="Diagram 12"/>
          <p:cNvGraphicFramePr/>
          <p:nvPr/>
        </p:nvGraphicFramePr>
        <p:xfrm>
          <a:off x="609600" y="1219200"/>
          <a:ext cx="8153399"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72478" y="152400"/>
            <a:ext cx="5562601" cy="719137"/>
          </a:xfrm>
        </p:spPr>
        <p:txBody>
          <a:bodyPr/>
          <a:lstStyle/>
          <a:p>
            <a:r>
              <a:rPr lang="en-US" sz="2800" b="1" dirty="0"/>
              <a:t>investor Cultivation</a:t>
            </a:r>
            <a:endParaRPr lang="uk-UA" sz="2800" b="1" dirty="0"/>
          </a:p>
        </p:txBody>
      </p:sp>
      <p:graphicFrame>
        <p:nvGraphicFramePr>
          <p:cNvPr id="4" name="Diagram 3"/>
          <p:cNvGraphicFramePr/>
          <p:nvPr/>
        </p:nvGraphicFramePr>
        <p:xfrm>
          <a:off x="533401" y="1219200"/>
          <a:ext cx="6781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676400" y="76200"/>
            <a:ext cx="5562601" cy="719137"/>
          </a:xfrm>
        </p:spPr>
        <p:txBody>
          <a:bodyPr/>
          <a:lstStyle/>
          <a:p>
            <a:r>
              <a:rPr lang="en-US" sz="2400" b="1" dirty="0">
                <a:latin typeface="Calibri" panose="020F0502020204030204" pitchFamily="34" charset="0"/>
                <a:cs typeface="Calibri" panose="020F0502020204030204" pitchFamily="34" charset="0"/>
              </a:rPr>
              <a:t>Cultivation Strategies</a:t>
            </a:r>
            <a:endParaRPr lang="uk-UA" sz="2400" b="1" dirty="0">
              <a:latin typeface="Calibri" panose="020F0502020204030204" pitchFamily="34" charset="0"/>
              <a:cs typeface="Calibri" panose="020F0502020204030204" pitchFamily="34" charset="0"/>
            </a:endParaRPr>
          </a:p>
        </p:txBody>
      </p:sp>
      <p:sp>
        <p:nvSpPr>
          <p:cNvPr id="281603" name="Rectangle 3"/>
          <p:cNvSpPr>
            <a:spLocks noGrp="1" noChangeArrowheads="1"/>
          </p:cNvSpPr>
          <p:nvPr>
            <p:ph sz="quarter" idx="13"/>
          </p:nvPr>
        </p:nvSpPr>
        <p:spPr>
          <a:xfrm>
            <a:off x="854765" y="3886200"/>
            <a:ext cx="6781800" cy="4648200"/>
          </a:xfrm>
        </p:spPr>
        <p:txBody>
          <a:bodyPr/>
          <a:lstStyle/>
          <a:p>
            <a:pPr>
              <a:lnSpc>
                <a:spcPct val="80000"/>
              </a:lnSpc>
            </a:pPr>
            <a:r>
              <a:rPr lang="en-US" sz="2000" b="1" dirty="0">
                <a:latin typeface="Calibri" panose="020F0502020204030204" pitchFamily="34" charset="0"/>
                <a:cs typeface="Calibri" panose="020F0502020204030204" pitchFamily="34" charset="0"/>
              </a:rPr>
              <a:t>Small House Parties</a:t>
            </a:r>
          </a:p>
          <a:p>
            <a:pPr lvl="1">
              <a:lnSpc>
                <a:spcPct val="80000"/>
              </a:lnSpc>
            </a:pPr>
            <a:r>
              <a:rPr lang="en-US" sz="2000" dirty="0">
                <a:latin typeface="Calibri" panose="020F0502020204030204" pitchFamily="34" charset="0"/>
                <a:cs typeface="Calibri" panose="020F0502020204030204" pitchFamily="34" charset="0"/>
              </a:rPr>
              <a:t>Small intimate gatherings hosted by a volunteer</a:t>
            </a:r>
          </a:p>
          <a:p>
            <a:pPr lvl="1">
              <a:lnSpc>
                <a:spcPct val="80000"/>
              </a:lnSpc>
            </a:pPr>
            <a:r>
              <a:rPr lang="en-US" sz="2000" dirty="0">
                <a:latin typeface="Calibri" panose="020F0502020204030204" pitchFamily="34" charset="0"/>
                <a:cs typeface="Calibri" panose="020F0502020204030204" pitchFamily="34" charset="0"/>
              </a:rPr>
              <a:t>No more than a 10-15 minute formal presentation</a:t>
            </a:r>
          </a:p>
          <a:p>
            <a:pPr lvl="1">
              <a:lnSpc>
                <a:spcPct val="80000"/>
              </a:lnSpc>
            </a:pPr>
            <a:r>
              <a:rPr lang="en-US" sz="2000" dirty="0">
                <a:latin typeface="Calibri" panose="020F0502020204030204" pitchFamily="34" charset="0"/>
                <a:cs typeface="Calibri" panose="020F0502020204030204" pitchFamily="34" charset="0"/>
              </a:rPr>
              <a:t>This is NOT a solicitation event.  </a:t>
            </a:r>
          </a:p>
          <a:p>
            <a:pPr lvl="2">
              <a:lnSpc>
                <a:spcPct val="80000"/>
              </a:lnSpc>
            </a:pPr>
            <a:r>
              <a:rPr lang="en-US" sz="2000" dirty="0">
                <a:latin typeface="Calibri" panose="020F0502020204030204" pitchFamily="34" charset="0"/>
                <a:cs typeface="Calibri" panose="020F0502020204030204" pitchFamily="34" charset="0"/>
              </a:rPr>
              <a:t>Make this clear in the invitation</a:t>
            </a:r>
          </a:p>
          <a:p>
            <a:endParaRPr lang="uk-UA" dirty="0"/>
          </a:p>
        </p:txBody>
      </p:sp>
      <p:sp>
        <p:nvSpPr>
          <p:cNvPr id="4" name="Rectangle 3"/>
          <p:cNvSpPr txBox="1">
            <a:spLocks noChangeArrowheads="1"/>
          </p:cNvSpPr>
          <p:nvPr/>
        </p:nvSpPr>
        <p:spPr>
          <a:xfrm>
            <a:off x="838200" y="1371600"/>
            <a:ext cx="6934201" cy="4648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nSpc>
                <a:spcPct val="80000"/>
              </a:lnSpc>
            </a:pPr>
            <a:r>
              <a:rPr lang="en-US" b="1" dirty="0">
                <a:latin typeface="Calibri" panose="020F0502020204030204" pitchFamily="34" charset="0"/>
                <a:cs typeface="Calibri" panose="020F0502020204030204" pitchFamily="34" charset="0"/>
              </a:rPr>
              <a:t>Organizational Tour / Open House </a:t>
            </a:r>
          </a:p>
          <a:p>
            <a:pPr lvl="1">
              <a:lnSpc>
                <a:spcPct val="80000"/>
              </a:lnSpc>
            </a:pPr>
            <a:r>
              <a:rPr lang="en-US" sz="2000" dirty="0">
                <a:latin typeface="Calibri" panose="020F0502020204030204" pitchFamily="34" charset="0"/>
                <a:cs typeface="Calibri" panose="020F0502020204030204" pitchFamily="34" charset="0"/>
              </a:rPr>
              <a:t>Include a touchable moment</a:t>
            </a:r>
          </a:p>
          <a:p>
            <a:pPr lvl="2">
              <a:lnSpc>
                <a:spcPct val="80000"/>
              </a:lnSpc>
            </a:pPr>
            <a:r>
              <a:rPr lang="en-US" sz="2000" dirty="0">
                <a:latin typeface="Calibri" panose="020F0502020204030204" pitchFamily="34" charset="0"/>
                <a:cs typeface="Calibri" panose="020F0502020204030204" pitchFamily="34" charset="0"/>
              </a:rPr>
              <a:t>Something that occurs during the tour or open house to connect the investor to your clients and the mission of your organization</a:t>
            </a:r>
          </a:p>
          <a:p>
            <a:pPr lvl="1">
              <a:lnSpc>
                <a:spcPct val="80000"/>
              </a:lnSpc>
            </a:pPr>
            <a:r>
              <a:rPr lang="en-US" sz="2000" dirty="0">
                <a:latin typeface="Calibri" panose="020F0502020204030204" pitchFamily="34" charset="0"/>
                <a:cs typeface="Calibri" panose="020F0502020204030204" pitchFamily="34" charset="0"/>
              </a:rPr>
              <a:t>This is planned and not left to chance!! </a:t>
            </a:r>
          </a:p>
          <a:p>
            <a:pPr lvl="1">
              <a:lnSpc>
                <a:spcPct val="80000"/>
              </a:lnSpc>
            </a:pPr>
            <a:r>
              <a:rPr lang="en-US" sz="2000" dirty="0">
                <a:latin typeface="Calibri" panose="020F0502020204030204" pitchFamily="34" charset="0"/>
                <a:cs typeface="Calibri" panose="020F0502020204030204" pitchFamily="34" charset="0"/>
              </a:rPr>
              <a:t>Have your clients lead the tour</a:t>
            </a:r>
          </a:p>
          <a:p>
            <a:pPr lvl="2">
              <a:lnSpc>
                <a:spcPct val="80000"/>
              </a:lnSpc>
            </a:pPr>
            <a:r>
              <a:rPr lang="en-US" sz="2000" dirty="0">
                <a:latin typeface="Calibri" panose="020F0502020204030204" pitchFamily="34" charset="0"/>
                <a:cs typeface="Calibri" panose="020F0502020204030204" pitchFamily="34" charset="0"/>
              </a:rPr>
              <a:t>Testimonial / personal story</a:t>
            </a:r>
          </a:p>
          <a:p>
            <a:pPr lvl="1">
              <a:lnSpc>
                <a:spcPct val="80000"/>
              </a:lnSpc>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81603">
                                            <p:txEl>
                                              <p:pRg st="3" end="3"/>
                                            </p:txEl>
                                          </p:spTgt>
                                        </p:tgtEl>
                                        <p:attrNameLst>
                                          <p:attrName>style.visibility</p:attrName>
                                        </p:attrNameLst>
                                      </p:cBhvr>
                                      <p:to>
                                        <p:strVal val="visible"/>
                                      </p:to>
                                    </p:set>
                                    <p:anim calcmode="lin" valueType="num">
                                      <p:cBhvr additive="base">
                                        <p:cTn id="23" dur="1000" fill="hold"/>
                                        <p:tgtEl>
                                          <p:spTgt spid="281603">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8160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1603">
                                            <p:txEl>
                                              <p:pRg st="4" end="4"/>
                                            </p:txEl>
                                          </p:spTgt>
                                        </p:tgtEl>
                                        <p:attrNameLst>
                                          <p:attrName>style.visibility</p:attrName>
                                        </p:attrNameLst>
                                      </p:cBhvr>
                                      <p:to>
                                        <p:strVal val="visible"/>
                                      </p:to>
                                    </p:set>
                                    <p:anim calcmode="lin" valueType="num">
                                      <p:cBhvr additive="base">
                                        <p:cTn id="27" dur="10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8160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4">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additive="base">
                                        <p:cTn id="47"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4">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 calcmode="lin" valueType="num">
                                      <p:cBhvr additive="base">
                                        <p:cTn id="51"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4">
                                            <p:txEl>
                                              <p:pRg st="4" end="4"/>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additive="base">
                                        <p:cTn id="55"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142999" y="115888"/>
            <a:ext cx="5562601" cy="719137"/>
          </a:xfrm>
        </p:spPr>
        <p:txBody>
          <a:bodyPr/>
          <a:lstStyle/>
          <a:p>
            <a:r>
              <a:rPr lang="en-US" sz="2800" b="1" dirty="0">
                <a:latin typeface="Calibri" panose="020F0502020204030204" pitchFamily="34" charset="0"/>
                <a:cs typeface="Calibri" panose="020F0502020204030204" pitchFamily="34" charset="0"/>
              </a:rPr>
              <a:t>Cultivation Strategies</a:t>
            </a:r>
            <a:endParaRPr lang="uk-UA" sz="2800" b="1" dirty="0">
              <a:latin typeface="Calibri" panose="020F0502020204030204" pitchFamily="34" charset="0"/>
              <a:cs typeface="Calibri" panose="020F0502020204030204" pitchFamily="34" charset="0"/>
            </a:endParaRPr>
          </a:p>
        </p:txBody>
      </p:sp>
      <p:sp>
        <p:nvSpPr>
          <p:cNvPr id="281603" name="Rectangle 3"/>
          <p:cNvSpPr>
            <a:spLocks noGrp="1" noChangeArrowheads="1"/>
          </p:cNvSpPr>
          <p:nvPr>
            <p:ph sz="quarter" idx="13"/>
          </p:nvPr>
        </p:nvSpPr>
        <p:spPr>
          <a:xfrm>
            <a:off x="533401" y="1219200"/>
            <a:ext cx="6781800" cy="4648200"/>
          </a:xfrm>
        </p:spPr>
        <p:txBody>
          <a:bodyPr/>
          <a:lstStyle/>
          <a:p>
            <a:pPr>
              <a:lnSpc>
                <a:spcPct val="80000"/>
              </a:lnSpc>
            </a:pPr>
            <a:r>
              <a:rPr lang="en-US" b="1" dirty="0">
                <a:latin typeface="Calibri" panose="020F0502020204030204" pitchFamily="34" charset="0"/>
                <a:cs typeface="Calibri" panose="020F0502020204030204" pitchFamily="34" charset="0"/>
              </a:rPr>
              <a:t>Show &amp; Tell Events </a:t>
            </a:r>
          </a:p>
          <a:p>
            <a:pPr lvl="1">
              <a:lnSpc>
                <a:spcPct val="80000"/>
              </a:lnSpc>
            </a:pPr>
            <a:r>
              <a:rPr lang="en-US" sz="2000" dirty="0">
                <a:latin typeface="Calibri" panose="020F0502020204030204" pitchFamily="34" charset="0"/>
                <a:cs typeface="Calibri" panose="020F0502020204030204" pitchFamily="34" charset="0"/>
              </a:rPr>
              <a:t>Take your show on the road</a:t>
            </a:r>
          </a:p>
          <a:p>
            <a:pPr lvl="2">
              <a:lnSpc>
                <a:spcPct val="80000"/>
              </a:lnSpc>
            </a:pPr>
            <a:r>
              <a:rPr lang="en-US" sz="2000" dirty="0">
                <a:latin typeface="Calibri" panose="020F0502020204030204" pitchFamily="34" charset="0"/>
                <a:cs typeface="Calibri" panose="020F0502020204030204" pitchFamily="34" charset="0"/>
              </a:rPr>
              <a:t>How can you bring your mission to the community?</a:t>
            </a:r>
          </a:p>
          <a:p>
            <a:pPr lvl="1">
              <a:lnSpc>
                <a:spcPct val="80000"/>
              </a:lnSpc>
            </a:pPr>
            <a:r>
              <a:rPr lang="en-US" sz="2000" dirty="0">
                <a:latin typeface="Calibri" panose="020F0502020204030204" pitchFamily="34" charset="0"/>
                <a:cs typeface="Calibri" panose="020F0502020204030204" pitchFamily="34" charset="0"/>
              </a:rPr>
              <a:t>Have your clients make part of the presentation if possible</a:t>
            </a:r>
          </a:p>
          <a:p>
            <a:pPr lvl="2">
              <a:lnSpc>
                <a:spcPct val="80000"/>
              </a:lnSpc>
            </a:pPr>
            <a:r>
              <a:rPr lang="en-US" sz="2000" dirty="0">
                <a:latin typeface="Calibri" panose="020F0502020204030204" pitchFamily="34" charset="0"/>
                <a:cs typeface="Calibri" panose="020F0502020204030204" pitchFamily="34" charset="0"/>
              </a:rPr>
              <a:t>Testimonial / personal story</a:t>
            </a:r>
          </a:p>
        </p:txBody>
      </p:sp>
      <p:sp>
        <p:nvSpPr>
          <p:cNvPr id="4" name="Rectangle 3"/>
          <p:cNvSpPr txBox="1">
            <a:spLocks noChangeArrowheads="1"/>
          </p:cNvSpPr>
          <p:nvPr/>
        </p:nvSpPr>
        <p:spPr>
          <a:xfrm>
            <a:off x="546653" y="3352800"/>
            <a:ext cx="6781800" cy="4648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nSpc>
                <a:spcPct val="80000"/>
              </a:lnSpc>
            </a:pPr>
            <a:r>
              <a:rPr lang="en-US" b="1" dirty="0">
                <a:latin typeface="Calibri" panose="020F0502020204030204" pitchFamily="34" charset="0"/>
                <a:cs typeface="Calibri" panose="020F0502020204030204" pitchFamily="34" charset="0"/>
              </a:rPr>
              <a:t>Volunteer Opportunities</a:t>
            </a:r>
          </a:p>
          <a:p>
            <a:pPr lvl="1"/>
            <a:r>
              <a:rPr lang="en-US" sz="2000" dirty="0">
                <a:latin typeface="Calibri" panose="020F0502020204030204" pitchFamily="34" charset="0"/>
                <a:cs typeface="Calibri" panose="020F0502020204030204" pitchFamily="34" charset="0"/>
              </a:rPr>
              <a:t>Volunteer opportunities give individuals ownership of your organization </a:t>
            </a:r>
          </a:p>
          <a:p>
            <a:pPr lvl="2"/>
            <a:r>
              <a:rPr lang="en-US" sz="2000" dirty="0">
                <a:latin typeface="Calibri" panose="020F0502020204030204" pitchFamily="34" charset="0"/>
                <a:cs typeface="Calibri" panose="020F0502020204030204" pitchFamily="34" charset="0"/>
              </a:rPr>
              <a:t>Seek opportunities to help match volunteers to their area of interest</a:t>
            </a:r>
          </a:p>
          <a:p>
            <a:pPr lvl="2"/>
            <a:r>
              <a:rPr lang="en-US" sz="2000" dirty="0">
                <a:latin typeface="Calibri" panose="020F0502020204030204" pitchFamily="34" charset="0"/>
                <a:cs typeface="Calibri" panose="020F0502020204030204" pitchFamily="34" charset="0"/>
              </a:rPr>
              <a:t>Look for opportunities to get people involved</a:t>
            </a:r>
          </a:p>
          <a:p>
            <a:pPr lvl="2"/>
            <a:r>
              <a:rPr lang="en-US" sz="2000" dirty="0">
                <a:latin typeface="Calibri" panose="020F0502020204030204" pitchFamily="34" charset="0"/>
                <a:cs typeface="Calibri" panose="020F0502020204030204" pitchFamily="34" charset="0"/>
              </a:rPr>
              <a:t>Ask for help with specific task.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81603">
                                            <p:txEl>
                                              <p:pRg st="2" end="2"/>
                                            </p:txEl>
                                          </p:spTgt>
                                        </p:tgtEl>
                                        <p:attrNameLst>
                                          <p:attrName>style.visibility</p:attrName>
                                        </p:attrNameLst>
                                      </p:cBhvr>
                                      <p:to>
                                        <p:strVal val="visible"/>
                                      </p:to>
                                    </p:set>
                                    <p:anim calcmode="lin" valueType="num">
                                      <p:cBhvr additive="base">
                                        <p:cTn id="17"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8160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81603">
                                            <p:txEl>
                                              <p:pRg st="3" end="3"/>
                                            </p:txEl>
                                          </p:spTgt>
                                        </p:tgtEl>
                                        <p:attrNameLst>
                                          <p:attrName>style.visibility</p:attrName>
                                        </p:attrNameLst>
                                      </p:cBhvr>
                                      <p:to>
                                        <p:strVal val="visible"/>
                                      </p:to>
                                    </p:set>
                                    <p:anim calcmode="lin" valueType="num">
                                      <p:cBhvr additive="base">
                                        <p:cTn id="21" dur="1000" fill="hold"/>
                                        <p:tgtEl>
                                          <p:spTgt spid="281603">
                                            <p:txEl>
                                              <p:pRg st="3" end="3"/>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28160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81603">
                                            <p:txEl>
                                              <p:pRg st="4" end="4"/>
                                            </p:txEl>
                                          </p:spTgt>
                                        </p:tgtEl>
                                        <p:attrNameLst>
                                          <p:attrName>style.visibility</p:attrName>
                                        </p:attrNameLst>
                                      </p:cBhvr>
                                      <p:to>
                                        <p:strVal val="visible"/>
                                      </p:to>
                                    </p:set>
                                    <p:anim calcmode="lin" valueType="num">
                                      <p:cBhvr additive="base">
                                        <p:cTn id="25" dur="10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8160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additive="base">
                                        <p:cTn id="47"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additive="base">
                                        <p:cTn id="53"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143000" y="228600"/>
            <a:ext cx="5562601" cy="719137"/>
          </a:xfrm>
        </p:spPr>
        <p:txBody>
          <a:bodyPr/>
          <a:lstStyle/>
          <a:p>
            <a:pPr>
              <a:lnSpc>
                <a:spcPct val="80000"/>
              </a:lnSpc>
            </a:pPr>
            <a:r>
              <a:rPr lang="en-US" sz="2400" b="1" dirty="0">
                <a:latin typeface="Calibri" panose="020F0502020204030204" pitchFamily="34" charset="0"/>
                <a:cs typeface="Calibri" panose="020F0502020204030204" pitchFamily="34" charset="0"/>
              </a:rPr>
              <a:t>Volunteer Opportunities</a:t>
            </a:r>
          </a:p>
        </p:txBody>
      </p:sp>
      <p:sp>
        <p:nvSpPr>
          <p:cNvPr id="281603" name="Rectangle 3"/>
          <p:cNvSpPr>
            <a:spLocks noGrp="1" noChangeArrowheads="1"/>
          </p:cNvSpPr>
          <p:nvPr>
            <p:ph sz="quarter" idx="13"/>
          </p:nvPr>
        </p:nvSpPr>
        <p:spPr>
          <a:xfrm>
            <a:off x="533401" y="1219200"/>
            <a:ext cx="6781800" cy="4648200"/>
          </a:xfrm>
        </p:spPr>
        <p:txBody>
          <a:bodyPr/>
          <a:lstStyle/>
          <a:p>
            <a:pPr>
              <a:lnSpc>
                <a:spcPct val="80000"/>
              </a:lnSpc>
            </a:pPr>
            <a:r>
              <a:rPr lang="en-US" sz="2000" b="1" dirty="0">
                <a:latin typeface="Calibri" panose="020F0502020204030204" pitchFamily="34" charset="0"/>
                <a:cs typeface="Calibri" panose="020F0502020204030204" pitchFamily="34" charset="0"/>
              </a:rPr>
              <a:t>Example</a:t>
            </a:r>
          </a:p>
          <a:p>
            <a:pPr lvl="1">
              <a:lnSpc>
                <a:spcPct val="90000"/>
              </a:lnSpc>
            </a:pPr>
            <a:r>
              <a:rPr lang="en-US" sz="2000" b="0" i="1" dirty="0">
                <a:latin typeface="Calibri" panose="020F0502020204030204" pitchFamily="34" charset="0"/>
                <a:cs typeface="Calibri" panose="020F0502020204030204" pitchFamily="34" charset="0"/>
              </a:rPr>
              <a:t>One nonprofit used a community build model to construct a new play ground. Over 170 volunteers participated in the build which was held on one day and completed in a six hour time frame.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447800" y="228600"/>
            <a:ext cx="5562601" cy="719137"/>
          </a:xfrm>
        </p:spPr>
        <p:txBody>
          <a:bodyPr/>
          <a:lstStyle/>
          <a:p>
            <a:r>
              <a:rPr lang="en-US" sz="2400" b="1" dirty="0">
                <a:latin typeface="Calibri" panose="020F0502020204030204" pitchFamily="34" charset="0"/>
                <a:cs typeface="Calibri" panose="020F0502020204030204" pitchFamily="34" charset="0"/>
              </a:rPr>
              <a:t>Cultivation Strategies</a:t>
            </a:r>
            <a:endParaRPr lang="uk-UA" sz="2400" b="1" dirty="0">
              <a:latin typeface="Calibri" panose="020F0502020204030204" pitchFamily="34" charset="0"/>
              <a:cs typeface="Calibri" panose="020F0502020204030204" pitchFamily="34" charset="0"/>
            </a:endParaRPr>
          </a:p>
        </p:txBody>
      </p:sp>
      <p:sp>
        <p:nvSpPr>
          <p:cNvPr id="281603" name="Rectangle 3"/>
          <p:cNvSpPr>
            <a:spLocks noGrp="1" noChangeArrowheads="1"/>
          </p:cNvSpPr>
          <p:nvPr>
            <p:ph sz="quarter" idx="13"/>
          </p:nvPr>
        </p:nvSpPr>
        <p:spPr>
          <a:xfrm>
            <a:off x="533401" y="1219200"/>
            <a:ext cx="6781800" cy="4648200"/>
          </a:xfrm>
        </p:spPr>
        <p:txBody>
          <a:bodyPr/>
          <a:lstStyle/>
          <a:p>
            <a:pPr>
              <a:lnSpc>
                <a:spcPct val="80000"/>
              </a:lnSpc>
            </a:pPr>
            <a:r>
              <a:rPr lang="en-US" sz="2000" b="1" dirty="0">
                <a:latin typeface="Calibri" panose="020F0502020204030204" pitchFamily="34" charset="0"/>
                <a:cs typeface="Calibri" panose="020F0502020204030204" pitchFamily="34" charset="0"/>
              </a:rPr>
              <a:t>Advice Visits</a:t>
            </a:r>
            <a:endParaRPr lang="en-US" sz="2000" dirty="0">
              <a:latin typeface="Calibri" panose="020F0502020204030204" pitchFamily="34" charset="0"/>
              <a:cs typeface="Calibri" panose="020F0502020204030204" pitchFamily="34" charset="0"/>
            </a:endParaRPr>
          </a:p>
          <a:p>
            <a:pPr lvl="1">
              <a:lnSpc>
                <a:spcPct val="80000"/>
              </a:lnSpc>
            </a:pPr>
            <a:r>
              <a:rPr lang="en-US" sz="2000" b="0" dirty="0">
                <a:latin typeface="Calibri" panose="020F0502020204030204" pitchFamily="34" charset="0"/>
                <a:cs typeface="Calibri" panose="020F0502020204030204" pitchFamily="34" charset="0"/>
              </a:rPr>
              <a:t>Based on the adage “If you want advice ask someone for money”, if you want money ask someone for advice</a:t>
            </a:r>
          </a:p>
          <a:p>
            <a:pPr lvl="1">
              <a:lnSpc>
                <a:spcPct val="80000"/>
              </a:lnSpc>
            </a:pPr>
            <a:r>
              <a:rPr lang="en-US" sz="2000" b="0" dirty="0">
                <a:latin typeface="Calibri" panose="020F0502020204030204" pitchFamily="34" charset="0"/>
                <a:cs typeface="Calibri" panose="020F0502020204030204" pitchFamily="34" charset="0"/>
              </a:rPr>
              <a:t>An advice visit is a time to seek someone’s opinion and guidance about a particular project or program</a:t>
            </a:r>
          </a:p>
          <a:p>
            <a:pPr lvl="1">
              <a:lnSpc>
                <a:spcPct val="80000"/>
              </a:lnSpc>
            </a:pPr>
            <a:r>
              <a:rPr lang="en-US" sz="2000" b="0" dirty="0">
                <a:latin typeface="Calibri" panose="020F0502020204030204" pitchFamily="34" charset="0"/>
                <a:cs typeface="Calibri" panose="020F0502020204030204" pitchFamily="34" charset="0"/>
              </a:rPr>
              <a:t>An advice visit can open many doors and is a great way to engage reluctant board members</a:t>
            </a:r>
          </a:p>
          <a:p>
            <a:pPr lvl="1">
              <a:lnSpc>
                <a:spcPct val="80000"/>
              </a:lnSpc>
            </a:pPr>
            <a:r>
              <a:rPr lang="en-US" sz="2000" b="0" dirty="0">
                <a:latin typeface="Calibri" panose="020F0502020204030204" pitchFamily="34" charset="0"/>
                <a:cs typeface="Calibri" panose="020F0502020204030204" pitchFamily="34" charset="0"/>
              </a:rPr>
              <a:t>Most people feel complimented that you would seek their advice and counsel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4343400"/>
            <a:ext cx="3098801" cy="213042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3">
                                            <p:txEl>
                                              <p:pRg st="3" end="3"/>
                                            </p:txEl>
                                          </p:spTgt>
                                        </p:tgtEl>
                                        <p:attrNameLst>
                                          <p:attrName>style.visibility</p:attrName>
                                        </p:attrNameLst>
                                      </p:cBhvr>
                                      <p:to>
                                        <p:strVal val="visible"/>
                                      </p:to>
                                    </p:set>
                                    <p:anim calcmode="lin" valueType="num">
                                      <p:cBhvr additive="base">
                                        <p:cTn id="25" dur="1000" fill="hold"/>
                                        <p:tgtEl>
                                          <p:spTgt spid="28160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81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3">
                                            <p:txEl>
                                              <p:pRg st="4" end="4"/>
                                            </p:txEl>
                                          </p:spTgt>
                                        </p:tgtEl>
                                        <p:attrNameLst>
                                          <p:attrName>style.visibility</p:attrName>
                                        </p:attrNameLst>
                                      </p:cBhvr>
                                      <p:to>
                                        <p:strVal val="visible"/>
                                      </p:to>
                                    </p:set>
                                    <p:anim calcmode="lin" valueType="num">
                                      <p:cBhvr additive="base">
                                        <p:cTn id="31" dur="10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81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524000" y="228600"/>
            <a:ext cx="5562601" cy="719137"/>
          </a:xfrm>
        </p:spPr>
        <p:txBody>
          <a:bodyPr>
            <a:normAutofit/>
          </a:bodyPr>
          <a:lstStyle/>
          <a:p>
            <a:r>
              <a:rPr lang="en-US" sz="2000" b="1" dirty="0">
                <a:latin typeface="Calibri" panose="020F0502020204030204" pitchFamily="34" charset="0"/>
                <a:cs typeface="Calibri" panose="020F0502020204030204" pitchFamily="34" charset="0"/>
              </a:rPr>
              <a:t>Cultivation Strategies</a:t>
            </a:r>
            <a:endParaRPr lang="uk-UA" sz="2000" b="1" dirty="0">
              <a:latin typeface="Calibri" panose="020F0502020204030204" pitchFamily="34" charset="0"/>
              <a:cs typeface="Calibri" panose="020F0502020204030204" pitchFamily="34" charset="0"/>
            </a:endParaRPr>
          </a:p>
        </p:txBody>
      </p:sp>
      <p:sp>
        <p:nvSpPr>
          <p:cNvPr id="281603" name="Rectangle 3"/>
          <p:cNvSpPr>
            <a:spLocks noGrp="1" noChangeArrowheads="1"/>
          </p:cNvSpPr>
          <p:nvPr>
            <p:ph sz="quarter" idx="13"/>
          </p:nvPr>
        </p:nvSpPr>
        <p:spPr>
          <a:xfrm>
            <a:off x="533401" y="1219200"/>
            <a:ext cx="6781800" cy="4648200"/>
          </a:xfrm>
        </p:spPr>
        <p:txBody>
          <a:bodyPr/>
          <a:lstStyle/>
          <a:p>
            <a:pPr marL="342900" lvl="1" indent="-342900">
              <a:lnSpc>
                <a:spcPct val="80000"/>
              </a:lnSpc>
              <a:buFontTx/>
              <a:buChar char="•"/>
            </a:pPr>
            <a:r>
              <a:rPr lang="en-US" sz="2000" b="1" dirty="0">
                <a:latin typeface="Calibri" panose="020F0502020204030204" pitchFamily="34" charset="0"/>
                <a:cs typeface="Calibri" panose="020F0502020204030204" pitchFamily="34" charset="0"/>
              </a:rPr>
              <a:t>Advice </a:t>
            </a:r>
            <a:r>
              <a:rPr lang="en-US" sz="2000" dirty="0">
                <a:latin typeface="Calibri" panose="020F0502020204030204" pitchFamily="34" charset="0"/>
                <a:cs typeface="Calibri" panose="020F0502020204030204" pitchFamily="34" charset="0"/>
              </a:rPr>
              <a:t>Visits - Tips for the visit</a:t>
            </a:r>
          </a:p>
          <a:p>
            <a:pPr lvl="1">
              <a:lnSpc>
                <a:spcPct val="80000"/>
              </a:lnSpc>
            </a:pPr>
            <a:r>
              <a:rPr lang="en-US" sz="2000" b="0" dirty="0">
                <a:latin typeface="Calibri" panose="020F0502020204030204" pitchFamily="34" charset="0"/>
                <a:cs typeface="Calibri" panose="020F0502020204030204" pitchFamily="34" charset="0"/>
              </a:rPr>
              <a:t>Ask for a short appointment - 30 minutes</a:t>
            </a:r>
          </a:p>
          <a:p>
            <a:pPr lvl="1">
              <a:lnSpc>
                <a:spcPct val="80000"/>
              </a:lnSpc>
            </a:pPr>
            <a:r>
              <a:rPr lang="en-US" sz="2000" b="0" dirty="0">
                <a:latin typeface="Calibri" panose="020F0502020204030204" pitchFamily="34" charset="0"/>
                <a:cs typeface="Calibri" panose="020F0502020204030204" pitchFamily="34" charset="0"/>
              </a:rPr>
              <a:t>Listen.  Make sure the person you are visiting does the majority of the talking</a:t>
            </a:r>
          </a:p>
          <a:p>
            <a:pPr lvl="1">
              <a:lnSpc>
                <a:spcPct val="80000"/>
              </a:lnSpc>
            </a:pPr>
            <a:r>
              <a:rPr lang="en-US" sz="2000" b="0" dirty="0">
                <a:latin typeface="Calibri" panose="020F0502020204030204" pitchFamily="34" charset="0"/>
                <a:cs typeface="Calibri" panose="020F0502020204030204" pitchFamily="34" charset="0"/>
              </a:rPr>
              <a:t>Do not try to “sell” anything</a:t>
            </a:r>
          </a:p>
          <a:p>
            <a:pPr lvl="1">
              <a:lnSpc>
                <a:spcPct val="80000"/>
              </a:lnSpc>
            </a:pPr>
            <a:r>
              <a:rPr lang="en-US" sz="2000" b="0" dirty="0">
                <a:latin typeface="Calibri" panose="020F0502020204030204" pitchFamily="34" charset="0"/>
                <a:cs typeface="Calibri" panose="020F0502020204030204" pitchFamily="34" charset="0"/>
              </a:rPr>
              <a:t>Be interesting. Rehearse what you are going to say. Have questions prepared</a:t>
            </a:r>
          </a:p>
          <a:p>
            <a:pPr lvl="1">
              <a:lnSpc>
                <a:spcPct val="80000"/>
              </a:lnSpc>
            </a:pPr>
            <a:r>
              <a:rPr lang="en-US" sz="2000" b="0" dirty="0">
                <a:latin typeface="Calibri" panose="020F0502020204030204" pitchFamily="34" charset="0"/>
                <a:cs typeface="Calibri" panose="020F0502020204030204" pitchFamily="34" charset="0"/>
              </a:rPr>
              <a:t>Follow-up and keep the person informed of progress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995738"/>
            <a:ext cx="3810000" cy="214312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3">
                                            <p:txEl>
                                              <p:pRg st="3" end="3"/>
                                            </p:txEl>
                                          </p:spTgt>
                                        </p:tgtEl>
                                        <p:attrNameLst>
                                          <p:attrName>style.visibility</p:attrName>
                                        </p:attrNameLst>
                                      </p:cBhvr>
                                      <p:to>
                                        <p:strVal val="visible"/>
                                      </p:to>
                                    </p:set>
                                    <p:anim calcmode="lin" valueType="num">
                                      <p:cBhvr additive="base">
                                        <p:cTn id="25" dur="1000" fill="hold"/>
                                        <p:tgtEl>
                                          <p:spTgt spid="28160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81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3">
                                            <p:txEl>
                                              <p:pRg st="4" end="4"/>
                                            </p:txEl>
                                          </p:spTgt>
                                        </p:tgtEl>
                                        <p:attrNameLst>
                                          <p:attrName>style.visibility</p:attrName>
                                        </p:attrNameLst>
                                      </p:cBhvr>
                                      <p:to>
                                        <p:strVal val="visible"/>
                                      </p:to>
                                    </p:set>
                                    <p:anim calcmode="lin" valueType="num">
                                      <p:cBhvr additive="base">
                                        <p:cTn id="31" dur="10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81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3">
                                            <p:txEl>
                                              <p:pRg st="5" end="5"/>
                                            </p:txEl>
                                          </p:spTgt>
                                        </p:tgtEl>
                                        <p:attrNameLst>
                                          <p:attrName>style.visibility</p:attrName>
                                        </p:attrNameLst>
                                      </p:cBhvr>
                                      <p:to>
                                        <p:strVal val="visible"/>
                                      </p:to>
                                    </p:set>
                                    <p:anim calcmode="lin" valueType="num">
                                      <p:cBhvr additive="base">
                                        <p:cTn id="37" dur="1000" fill="hold"/>
                                        <p:tgtEl>
                                          <p:spTgt spid="28160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816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304800" y="381000"/>
            <a:ext cx="5715001" cy="508000"/>
          </a:xfrm>
        </p:spPr>
        <p:txBody>
          <a:bodyPr>
            <a:normAutofit fontScale="90000"/>
          </a:bodyPr>
          <a:lstStyle/>
          <a:p>
            <a:pPr eaLnBrk="1" hangingPunct="1"/>
            <a:r>
              <a:rPr lang="en-US" sz="2400" dirty="0"/>
              <a:t>2015 charitable giving </a:t>
            </a:r>
            <a:br>
              <a:rPr lang="en-US" sz="2400" dirty="0"/>
            </a:br>
            <a:r>
              <a:rPr lang="en-US" sz="2400" dirty="0"/>
              <a:t>Total = $373.25 billion</a:t>
            </a:r>
            <a:br>
              <a:rPr lang="en-US" sz="2400" dirty="0"/>
            </a:br>
            <a:r>
              <a:rPr lang="en-US" sz="2400" dirty="0"/>
              <a:t>This is an increase of 4% from 2014.</a:t>
            </a:r>
          </a:p>
        </p:txBody>
      </p:sp>
      <p:graphicFrame>
        <p:nvGraphicFramePr>
          <p:cNvPr id="6" name="Chart 5">
            <a:extLst>
              <a:ext uri="{FF2B5EF4-FFF2-40B4-BE49-F238E27FC236}">
                <a16:creationId xmlns:a16="http://schemas.microsoft.com/office/drawing/2014/main" id="{A8D6D9C5-10E5-4DC8-BC50-A96CED444108}"/>
              </a:ext>
            </a:extLst>
          </p:cNvPr>
          <p:cNvGraphicFramePr>
            <a:graphicFrameLocks/>
          </p:cNvGraphicFramePr>
          <p:nvPr>
            <p:extLst>
              <p:ext uri="{D42A27DB-BD31-4B8C-83A1-F6EECF244321}">
                <p14:modId xmlns:p14="http://schemas.microsoft.com/office/powerpoint/2010/main" val="4176047463"/>
              </p:ext>
            </p:extLst>
          </p:nvPr>
        </p:nvGraphicFramePr>
        <p:xfrm>
          <a:off x="304800" y="1524000"/>
          <a:ext cx="8229600" cy="49530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6748684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676399" y="76200"/>
            <a:ext cx="5562601" cy="719137"/>
          </a:xfrm>
        </p:spPr>
        <p:txBody>
          <a:bodyPr>
            <a:normAutofit/>
          </a:bodyPr>
          <a:lstStyle/>
          <a:p>
            <a:r>
              <a:rPr lang="en-US" sz="2400" b="1" dirty="0">
                <a:latin typeface="Calibri" panose="020F0502020204030204" pitchFamily="34" charset="0"/>
                <a:cs typeface="Calibri" panose="020F0502020204030204" pitchFamily="34" charset="0"/>
              </a:rPr>
              <a:t>Other Cultivation Strategies</a:t>
            </a:r>
            <a:endParaRPr lang="uk-UA" sz="2400" b="1" dirty="0">
              <a:latin typeface="Calibri" panose="020F0502020204030204" pitchFamily="34" charset="0"/>
              <a:cs typeface="Calibri" panose="020F0502020204030204" pitchFamily="34" charset="0"/>
            </a:endParaRPr>
          </a:p>
        </p:txBody>
      </p:sp>
      <p:sp>
        <p:nvSpPr>
          <p:cNvPr id="281603" name="Rectangle 3"/>
          <p:cNvSpPr>
            <a:spLocks noGrp="1" noChangeArrowheads="1"/>
          </p:cNvSpPr>
          <p:nvPr>
            <p:ph sz="quarter" idx="13"/>
          </p:nvPr>
        </p:nvSpPr>
        <p:spPr>
          <a:xfrm>
            <a:off x="457200" y="1066800"/>
            <a:ext cx="4191000" cy="4572000"/>
          </a:xfrm>
        </p:spPr>
        <p:txBody>
          <a:bodyPr>
            <a:normAutofit lnSpcReduction="10000"/>
          </a:bodyPr>
          <a:lstStyle/>
          <a:p>
            <a:pPr>
              <a:lnSpc>
                <a:spcPct val="80000"/>
              </a:lnSpc>
            </a:pPr>
            <a:r>
              <a:rPr lang="en-US" sz="2000" b="1" dirty="0">
                <a:latin typeface="Calibri" panose="020F0502020204030204" pitchFamily="34" charset="0"/>
                <a:cs typeface="Calibri" panose="020F0502020204030204" pitchFamily="34" charset="0"/>
              </a:rPr>
              <a:t>Newsletter</a:t>
            </a:r>
          </a:p>
          <a:p>
            <a:pPr lvl="1">
              <a:lnSpc>
                <a:spcPct val="90000"/>
              </a:lnSpc>
            </a:pPr>
            <a:r>
              <a:rPr lang="en-US" sz="2000" dirty="0">
                <a:latin typeface="Calibri" panose="020F0502020204030204" pitchFamily="34" charset="0"/>
                <a:cs typeface="Calibri" panose="020F0502020204030204" pitchFamily="34" charset="0"/>
              </a:rPr>
              <a:t>Ensure it communicates your impact</a:t>
            </a:r>
          </a:p>
          <a:p>
            <a:pPr lvl="1">
              <a:lnSpc>
                <a:spcPct val="90000"/>
              </a:lnSpc>
            </a:pPr>
            <a:r>
              <a:rPr lang="en-US" sz="2000" dirty="0">
                <a:latin typeface="Calibri" panose="020F0502020204030204" pitchFamily="34" charset="0"/>
                <a:cs typeface="Calibri" panose="020F0502020204030204" pitchFamily="34" charset="0"/>
              </a:rPr>
              <a:t>Highlight the clients you serve</a:t>
            </a:r>
          </a:p>
          <a:p>
            <a:pPr lvl="1">
              <a:lnSpc>
                <a:spcPct val="90000"/>
              </a:lnSpc>
            </a:pPr>
            <a:r>
              <a:rPr lang="en-US" sz="2000" dirty="0">
                <a:latin typeface="Calibri" panose="020F0502020204030204" pitchFamily="34" charset="0"/>
                <a:cs typeface="Calibri" panose="020F0502020204030204" pitchFamily="34" charset="0"/>
              </a:rPr>
              <a:t>Ensure it is balanced</a:t>
            </a:r>
          </a:p>
          <a:p>
            <a:pPr lvl="1">
              <a:lnSpc>
                <a:spcPct val="90000"/>
              </a:lnSpc>
            </a:pPr>
            <a:r>
              <a:rPr lang="en-US" sz="2000" dirty="0">
                <a:latin typeface="Calibri" panose="020F0502020204030204" pitchFamily="34" charset="0"/>
                <a:cs typeface="Calibri" panose="020F0502020204030204" pitchFamily="34" charset="0"/>
              </a:rPr>
              <a:t>Distribute by email</a:t>
            </a:r>
          </a:p>
          <a:p>
            <a:pPr>
              <a:lnSpc>
                <a:spcPct val="90000"/>
              </a:lnSpc>
            </a:pPr>
            <a:r>
              <a:rPr lang="en-US" sz="2000" b="1" dirty="0">
                <a:latin typeface="Calibri" panose="020F0502020204030204" pitchFamily="34" charset="0"/>
                <a:cs typeface="Calibri" panose="020F0502020204030204" pitchFamily="34" charset="0"/>
              </a:rPr>
              <a:t>Mailings / Hand Written Notes</a:t>
            </a:r>
          </a:p>
          <a:p>
            <a:pPr>
              <a:lnSpc>
                <a:spcPct val="90000"/>
              </a:lnSpc>
            </a:pPr>
            <a:r>
              <a:rPr lang="en-US" sz="2000" b="1" dirty="0">
                <a:latin typeface="Calibri" panose="020F0502020204030204" pitchFamily="34" charset="0"/>
                <a:cs typeface="Calibri" panose="020F0502020204030204" pitchFamily="34" charset="0"/>
              </a:rPr>
              <a:t>Press Releases</a:t>
            </a:r>
          </a:p>
          <a:p>
            <a:pPr>
              <a:lnSpc>
                <a:spcPct val="90000"/>
              </a:lnSpc>
            </a:pPr>
            <a:r>
              <a:rPr lang="en-US" sz="2000" b="1" dirty="0">
                <a:latin typeface="Calibri" panose="020F0502020204030204" pitchFamily="34" charset="0"/>
                <a:cs typeface="Calibri" panose="020F0502020204030204" pitchFamily="34" charset="0"/>
              </a:rPr>
              <a:t>Speaking Engagements (civic clubs, fraternal organizations, etc.)</a:t>
            </a:r>
          </a:p>
          <a:p>
            <a:pPr>
              <a:lnSpc>
                <a:spcPct val="90000"/>
              </a:lnSpc>
            </a:pPr>
            <a:r>
              <a:rPr lang="en-US" sz="2000" b="1" dirty="0">
                <a:latin typeface="Calibri" panose="020F0502020204030204" pitchFamily="34" charset="0"/>
                <a:cs typeface="Calibri" panose="020F0502020204030204" pitchFamily="34" charset="0"/>
              </a:rPr>
              <a:t>Invite civic clubs to hold one of their meetings at your location</a:t>
            </a:r>
          </a:p>
          <a:p>
            <a:pPr>
              <a:lnSpc>
                <a:spcPct val="90000"/>
              </a:lnSpc>
            </a:pPr>
            <a:endParaRPr lang="en-US" sz="2000" dirty="0"/>
          </a:p>
          <a:p>
            <a:pPr>
              <a:lnSpc>
                <a:spcPct val="80000"/>
              </a:lnSpc>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371600"/>
            <a:ext cx="4879803" cy="39624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1603">
                                            <p:txEl>
                                              <p:pRg st="1" end="1"/>
                                            </p:txEl>
                                          </p:spTgt>
                                        </p:tgtEl>
                                        <p:attrNameLst>
                                          <p:attrName>style.visibility</p:attrName>
                                        </p:attrNameLst>
                                      </p:cBhvr>
                                      <p:to>
                                        <p:strVal val="visible"/>
                                      </p:to>
                                    </p:set>
                                    <p:anim calcmode="lin" valueType="num">
                                      <p:cBhvr additive="base">
                                        <p:cTn id="11"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816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1603">
                                            <p:txEl>
                                              <p:pRg st="2" end="2"/>
                                            </p:txEl>
                                          </p:spTgt>
                                        </p:tgtEl>
                                        <p:attrNameLst>
                                          <p:attrName>style.visibility</p:attrName>
                                        </p:attrNameLst>
                                      </p:cBhvr>
                                      <p:to>
                                        <p:strVal val="visible"/>
                                      </p:to>
                                    </p:set>
                                    <p:anim calcmode="lin" valueType="num">
                                      <p:cBhvr additive="base">
                                        <p:cTn id="15"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8160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1603">
                                            <p:txEl>
                                              <p:pRg st="3" end="3"/>
                                            </p:txEl>
                                          </p:spTgt>
                                        </p:tgtEl>
                                        <p:attrNameLst>
                                          <p:attrName>style.visibility</p:attrName>
                                        </p:attrNameLst>
                                      </p:cBhvr>
                                      <p:to>
                                        <p:strVal val="visible"/>
                                      </p:to>
                                    </p:set>
                                    <p:anim calcmode="lin" valueType="num">
                                      <p:cBhvr additive="base">
                                        <p:cTn id="19" dur="1000" fill="hold"/>
                                        <p:tgtEl>
                                          <p:spTgt spid="28160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81603">
                                            <p:txEl>
                                              <p:pRg st="4" end="4"/>
                                            </p:txEl>
                                          </p:spTgt>
                                        </p:tgtEl>
                                        <p:attrNameLst>
                                          <p:attrName>style.visibility</p:attrName>
                                        </p:attrNameLst>
                                      </p:cBhvr>
                                      <p:to>
                                        <p:strVal val="visible"/>
                                      </p:to>
                                    </p:set>
                                    <p:anim calcmode="lin" valueType="num">
                                      <p:cBhvr additive="base">
                                        <p:cTn id="23" dur="10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81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81603">
                                            <p:txEl>
                                              <p:pRg st="5" end="5"/>
                                            </p:txEl>
                                          </p:spTgt>
                                        </p:tgtEl>
                                        <p:attrNameLst>
                                          <p:attrName>style.visibility</p:attrName>
                                        </p:attrNameLst>
                                      </p:cBhvr>
                                      <p:to>
                                        <p:strVal val="visible"/>
                                      </p:to>
                                    </p:set>
                                    <p:anim calcmode="lin" valueType="num">
                                      <p:cBhvr additive="base">
                                        <p:cTn id="29" dur="1000" fill="hold"/>
                                        <p:tgtEl>
                                          <p:spTgt spid="281603">
                                            <p:txEl>
                                              <p:pRg st="5" end="5"/>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2816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81603">
                                            <p:txEl>
                                              <p:pRg st="6" end="6"/>
                                            </p:txEl>
                                          </p:spTgt>
                                        </p:tgtEl>
                                        <p:attrNameLst>
                                          <p:attrName>style.visibility</p:attrName>
                                        </p:attrNameLst>
                                      </p:cBhvr>
                                      <p:to>
                                        <p:strVal val="visible"/>
                                      </p:to>
                                    </p:set>
                                    <p:anim calcmode="lin" valueType="num">
                                      <p:cBhvr additive="base">
                                        <p:cTn id="35" dur="1000" fill="hold"/>
                                        <p:tgtEl>
                                          <p:spTgt spid="281603">
                                            <p:txEl>
                                              <p:pRg st="6" end="6"/>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2816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81603">
                                            <p:txEl>
                                              <p:pRg st="7" end="7"/>
                                            </p:txEl>
                                          </p:spTgt>
                                        </p:tgtEl>
                                        <p:attrNameLst>
                                          <p:attrName>style.visibility</p:attrName>
                                        </p:attrNameLst>
                                      </p:cBhvr>
                                      <p:to>
                                        <p:strVal val="visible"/>
                                      </p:to>
                                    </p:set>
                                    <p:anim calcmode="lin" valueType="num">
                                      <p:cBhvr additive="base">
                                        <p:cTn id="41" dur="1000" fill="hold"/>
                                        <p:tgtEl>
                                          <p:spTgt spid="281603">
                                            <p:txEl>
                                              <p:pRg st="7" end="7"/>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2816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81603">
                                            <p:txEl>
                                              <p:pRg st="8" end="8"/>
                                            </p:txEl>
                                          </p:spTgt>
                                        </p:tgtEl>
                                        <p:attrNameLst>
                                          <p:attrName>style.visibility</p:attrName>
                                        </p:attrNameLst>
                                      </p:cBhvr>
                                      <p:to>
                                        <p:strVal val="visible"/>
                                      </p:to>
                                    </p:set>
                                    <p:anim calcmode="lin" valueType="num">
                                      <p:cBhvr additive="base">
                                        <p:cTn id="47" dur="1000" fill="hold"/>
                                        <p:tgtEl>
                                          <p:spTgt spid="281603">
                                            <p:txEl>
                                              <p:pRg st="8" end="8"/>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28160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524000" y="228600"/>
            <a:ext cx="5638800" cy="719137"/>
          </a:xfrm>
        </p:spPr>
        <p:txBody>
          <a:bodyPr/>
          <a:lstStyle/>
          <a:p>
            <a:r>
              <a:rPr lang="en-US" sz="2400" b="1" dirty="0">
                <a:latin typeface="Calibri" panose="020F0502020204030204" pitchFamily="34" charset="0"/>
                <a:cs typeface="Calibri" panose="020F0502020204030204" pitchFamily="34" charset="0"/>
              </a:rPr>
              <a:t>Cultivation is a process</a:t>
            </a:r>
            <a:endParaRPr lang="uk-UA" sz="2400" b="1" dirty="0">
              <a:latin typeface="Calibri" panose="020F0502020204030204" pitchFamily="34" charset="0"/>
              <a:cs typeface="Calibri" panose="020F0502020204030204" pitchFamily="34" charset="0"/>
            </a:endParaRPr>
          </a:p>
        </p:txBody>
      </p:sp>
      <p:sp>
        <p:nvSpPr>
          <p:cNvPr id="281603" name="Rectangle 3"/>
          <p:cNvSpPr>
            <a:spLocks noGrp="1" noChangeArrowheads="1"/>
          </p:cNvSpPr>
          <p:nvPr>
            <p:ph sz="quarter" idx="13"/>
          </p:nvPr>
        </p:nvSpPr>
        <p:spPr>
          <a:xfrm>
            <a:off x="533401" y="1219200"/>
            <a:ext cx="6781800" cy="4648200"/>
          </a:xfrm>
        </p:spPr>
        <p:txBody>
          <a:bodyPr/>
          <a:lstStyle/>
          <a:p>
            <a:pPr>
              <a:lnSpc>
                <a:spcPct val="80000"/>
              </a:lnSpc>
            </a:pPr>
            <a:r>
              <a:rPr lang="en-US" sz="2000" b="1" dirty="0">
                <a:latin typeface="Calibri" panose="020F0502020204030204" pitchFamily="34" charset="0"/>
                <a:cs typeface="Calibri" panose="020F0502020204030204" pitchFamily="34" charset="0"/>
              </a:rPr>
              <a:t>Not an event or even a series of events</a:t>
            </a:r>
          </a:p>
          <a:p>
            <a:pPr>
              <a:lnSpc>
                <a:spcPct val="80000"/>
              </a:lnSpc>
            </a:pPr>
            <a:r>
              <a:rPr lang="en-US" sz="2000" b="1" dirty="0">
                <a:latin typeface="Calibri" panose="020F0502020204030204" pitchFamily="34" charset="0"/>
                <a:cs typeface="Calibri" panose="020F0502020204030204" pitchFamily="34" charset="0"/>
              </a:rPr>
              <a:t>It is a process of developing meaningful relationships</a:t>
            </a:r>
          </a:p>
          <a:p>
            <a:pPr>
              <a:lnSpc>
                <a:spcPct val="80000"/>
              </a:lnSpc>
            </a:pPr>
            <a:r>
              <a:rPr lang="en-US" sz="2000" b="1" dirty="0">
                <a:latin typeface="Calibri" panose="020F0502020204030204" pitchFamily="34" charset="0"/>
                <a:cs typeface="Calibri" panose="020F0502020204030204" pitchFamily="34" charset="0"/>
              </a:rPr>
              <a:t>Cultivation is pointless without a follow up plan</a:t>
            </a:r>
          </a:p>
          <a:p>
            <a:pPr>
              <a:lnSpc>
                <a:spcPct val="80000"/>
              </a:lnSpc>
            </a:pPr>
            <a:endParaRPr lang="en-US" sz="2000" b="1" dirty="0">
              <a:latin typeface="Calibri" panose="020F0502020204030204" pitchFamily="34" charset="0"/>
              <a:cs typeface="Calibri" panose="020F0502020204030204" pitchFamily="34" charset="0"/>
            </a:endParaRPr>
          </a:p>
          <a:p>
            <a:pPr lvl="1">
              <a:lnSpc>
                <a:spcPct val="80000"/>
              </a:lnSpc>
              <a:buFontTx/>
              <a:buNone/>
            </a:pPr>
            <a:r>
              <a:rPr lang="en-US" sz="2000" dirty="0">
                <a:latin typeface="Calibri" panose="020F0502020204030204" pitchFamily="34" charset="0"/>
                <a:cs typeface="Calibri" panose="020F0502020204030204" pitchFamily="34" charset="0"/>
              </a:rPr>
              <a:t>	Cultivation enables you to help investors reach their goals through participation with your organization!</a:t>
            </a:r>
          </a:p>
          <a:p>
            <a:endParaRPr lang="uk-U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3352800"/>
            <a:ext cx="4762500" cy="357187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3">
                                            <p:txEl>
                                              <p:pRg st="4" end="4"/>
                                            </p:txEl>
                                          </p:spTgt>
                                        </p:tgtEl>
                                        <p:attrNameLst>
                                          <p:attrName>style.visibility</p:attrName>
                                        </p:attrNameLst>
                                      </p:cBhvr>
                                      <p:to>
                                        <p:strVal val="visible"/>
                                      </p:to>
                                    </p:set>
                                    <p:anim calcmode="lin" valueType="num">
                                      <p:cBhvr additive="base">
                                        <p:cTn id="25" dur="10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81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a:grpSpLocks/>
          </p:cNvGrpSpPr>
          <p:nvPr/>
        </p:nvGrpSpPr>
        <p:grpSpPr bwMode="auto">
          <a:xfrm>
            <a:off x="1600201" y="1371600"/>
            <a:ext cx="5715000" cy="914400"/>
            <a:chOff x="158" y="3113"/>
            <a:chExt cx="1315" cy="362"/>
          </a:xfrm>
        </p:grpSpPr>
        <p:sp>
          <p:nvSpPr>
            <p:cNvPr id="5" name="AutoShape 16"/>
            <p:cNvSpPr>
              <a:spLocks noChangeArrowheads="1"/>
            </p:cNvSpPr>
            <p:nvPr/>
          </p:nvSpPr>
          <p:spPr bwMode="auto">
            <a:xfrm>
              <a:off x="158" y="3113"/>
              <a:ext cx="1315" cy="362"/>
            </a:xfrm>
            <a:prstGeom prst="roundRect">
              <a:avLst>
                <a:gd name="adj" fmla="val 30662"/>
              </a:avLst>
            </a:prstGeom>
            <a:solidFill>
              <a:schemeClr val="accent1"/>
            </a:solidFill>
            <a:ln w="25400">
              <a:noFill/>
              <a:round/>
              <a:headEnd/>
              <a:tailEnd/>
            </a:ln>
            <a:effectLst/>
          </p:spPr>
          <p:txBody>
            <a:bodyPr wrap="none" anchor="ctr"/>
            <a:lstStyle/>
            <a:p>
              <a:pPr algn="ctr"/>
              <a:endParaRPr lang="en-US" dirty="0"/>
            </a:p>
          </p:txBody>
        </p:sp>
        <p:sp>
          <p:nvSpPr>
            <p:cNvPr id="6" name="AutoShape 17"/>
            <p:cNvSpPr>
              <a:spLocks noChangeArrowheads="1"/>
            </p:cNvSpPr>
            <p:nvPr/>
          </p:nvSpPr>
          <p:spPr bwMode="auto">
            <a:xfrm rot="10800000">
              <a:off x="173" y="3128"/>
              <a:ext cx="1280" cy="196"/>
            </a:xfrm>
            <a:prstGeom prst="roundRect">
              <a:avLst>
                <a:gd name="adj" fmla="val 50000"/>
              </a:avLst>
            </a:prstGeom>
            <a:gradFill rotWithShape="1">
              <a:gsLst>
                <a:gs pos="0">
                  <a:schemeClr val="accent1">
                    <a:alpha val="37000"/>
                  </a:schemeClr>
                </a:gs>
                <a:gs pos="100000">
                  <a:schemeClr val="accent1">
                    <a:gamma/>
                    <a:tint val="37647"/>
                    <a:invGamma/>
                  </a:schemeClr>
                </a:gs>
              </a:gsLst>
              <a:lin ang="5400000" scaled="1"/>
            </a:gradFill>
            <a:ln w="9525">
              <a:noFill/>
              <a:round/>
              <a:headEnd/>
              <a:tailEnd/>
            </a:ln>
            <a:effectLst/>
          </p:spPr>
          <p:txBody>
            <a:bodyPr rot="10800000" wrap="none" anchor="ctr"/>
            <a:lstStyle/>
            <a:p>
              <a:pPr algn="ctr"/>
              <a:endParaRPr lang="en-US" dirty="0"/>
            </a:p>
          </p:txBody>
        </p:sp>
      </p:grpSp>
      <p:sp>
        <p:nvSpPr>
          <p:cNvPr id="281602" name="Rectangle 2"/>
          <p:cNvSpPr>
            <a:spLocks noGrp="1" noChangeArrowheads="1"/>
          </p:cNvSpPr>
          <p:nvPr>
            <p:ph type="title"/>
          </p:nvPr>
        </p:nvSpPr>
        <p:spPr>
          <a:xfrm>
            <a:off x="1752600" y="228600"/>
            <a:ext cx="5562601" cy="719137"/>
          </a:xfrm>
        </p:spPr>
        <p:txBody>
          <a:bodyPr/>
          <a:lstStyle/>
          <a:p>
            <a:r>
              <a:rPr lang="en-US" sz="2800" b="1" dirty="0">
                <a:latin typeface="Calibri" panose="020F0502020204030204" pitchFamily="34" charset="0"/>
                <a:cs typeface="Calibri" panose="020F0502020204030204" pitchFamily="34" charset="0"/>
              </a:rPr>
              <a:t>Stewardship Defined</a:t>
            </a:r>
            <a:endParaRPr lang="uk-UA" sz="2800" b="1" dirty="0">
              <a:latin typeface="Calibri" panose="020F0502020204030204" pitchFamily="34" charset="0"/>
              <a:cs typeface="Calibri" panose="020F0502020204030204" pitchFamily="34" charset="0"/>
            </a:endParaRPr>
          </a:p>
        </p:txBody>
      </p:sp>
      <p:sp>
        <p:nvSpPr>
          <p:cNvPr id="281603" name="Rectangle 3"/>
          <p:cNvSpPr>
            <a:spLocks noGrp="1" noChangeArrowheads="1"/>
          </p:cNvSpPr>
          <p:nvPr>
            <p:ph sz="quarter" idx="13"/>
          </p:nvPr>
        </p:nvSpPr>
        <p:spPr>
          <a:xfrm>
            <a:off x="533400" y="588168"/>
            <a:ext cx="7162800" cy="1926432"/>
          </a:xfrm>
        </p:spPr>
        <p:txBody>
          <a:bodyPr/>
          <a:lstStyle/>
          <a:p>
            <a:pPr algn="ctr">
              <a:buNone/>
            </a:pPr>
            <a:endParaRPr lang="en-US" dirty="0"/>
          </a:p>
          <a:p>
            <a:pPr algn="ctr">
              <a:buNone/>
            </a:pPr>
            <a:endParaRPr lang="en-US" dirty="0"/>
          </a:p>
          <a:p>
            <a:pPr algn="ctr">
              <a:buNone/>
            </a:pPr>
            <a:r>
              <a:rPr lang="en-US" b="1" dirty="0"/>
              <a:t>             It’s more than a thank you note!</a:t>
            </a:r>
          </a:p>
          <a:p>
            <a:endParaRPr lang="uk-U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682" y="2484783"/>
            <a:ext cx="4262435" cy="4546598"/>
          </a:xfrm>
          <a:prstGeom prst="rect">
            <a:avLst/>
          </a:prstGeom>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600200" y="228600"/>
            <a:ext cx="5562601" cy="719137"/>
          </a:xfrm>
        </p:spPr>
        <p:txBody>
          <a:bodyPr/>
          <a:lstStyle/>
          <a:p>
            <a:r>
              <a:rPr lang="en-US" sz="2800" b="1" dirty="0">
                <a:latin typeface="Calibri" panose="020F0502020204030204" pitchFamily="34" charset="0"/>
                <a:cs typeface="Calibri" panose="020F0502020204030204" pitchFamily="34" charset="0"/>
              </a:rPr>
              <a:t>What is Stewardship?</a:t>
            </a:r>
            <a:endParaRPr lang="uk-UA" sz="2800" b="1" dirty="0">
              <a:latin typeface="Calibri" panose="020F0502020204030204" pitchFamily="34" charset="0"/>
              <a:cs typeface="Calibri" panose="020F0502020204030204" pitchFamily="34" charset="0"/>
            </a:endParaRPr>
          </a:p>
        </p:txBody>
      </p:sp>
      <p:sp>
        <p:nvSpPr>
          <p:cNvPr id="281603" name="Rectangle 3"/>
          <p:cNvSpPr>
            <a:spLocks noGrp="1" noChangeArrowheads="1"/>
          </p:cNvSpPr>
          <p:nvPr>
            <p:ph sz="quarter" idx="13"/>
          </p:nvPr>
        </p:nvSpPr>
        <p:spPr>
          <a:xfrm>
            <a:off x="533401" y="1219200"/>
            <a:ext cx="6781800" cy="4648200"/>
          </a:xfrm>
        </p:spPr>
        <p:txBody>
          <a:bodyPr/>
          <a:lstStyle/>
          <a:p>
            <a:r>
              <a:rPr lang="en-US" sz="2000" dirty="0">
                <a:latin typeface="Calibri" panose="020F0502020204030204" pitchFamily="34" charset="0"/>
                <a:cs typeface="Calibri" panose="020F0502020204030204" pitchFamily="34" charset="0"/>
              </a:rPr>
              <a:t>Stewardship involves using Investments in the manner in which they were intended, reporting to investors on the use of their Investments, then thanking, informing, and involving investors in your organization</a:t>
            </a:r>
          </a:p>
          <a:p>
            <a:r>
              <a:rPr lang="en-US" sz="2000" dirty="0">
                <a:latin typeface="Calibri" panose="020F0502020204030204" pitchFamily="34" charset="0"/>
                <a:cs typeface="Calibri" panose="020F0502020204030204" pitchFamily="34" charset="0"/>
              </a:rPr>
              <a:t>Stewardship is designed to assure the investor they made a good decision in the giving to your organization and to motivate them to continue with their support</a:t>
            </a:r>
          </a:p>
          <a:p>
            <a:endParaRPr lang="uk-UA" sz="20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30" y="3569804"/>
            <a:ext cx="3810000" cy="333375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533400" y="1524000"/>
            <a:ext cx="8229600" cy="2144712"/>
            <a:chOff x="1973" y="1217"/>
            <a:chExt cx="1769" cy="1351"/>
          </a:xfrm>
        </p:grpSpPr>
        <p:grpSp>
          <p:nvGrpSpPr>
            <p:cNvPr id="5" name="Group 6"/>
            <p:cNvGrpSpPr>
              <a:grpSpLocks/>
            </p:cNvGrpSpPr>
            <p:nvPr/>
          </p:nvGrpSpPr>
          <p:grpSpPr bwMode="auto">
            <a:xfrm>
              <a:off x="1973" y="1217"/>
              <a:ext cx="1769" cy="1351"/>
              <a:chOff x="1973" y="1217"/>
              <a:chExt cx="1769" cy="1351"/>
            </a:xfrm>
          </p:grpSpPr>
          <p:grpSp>
            <p:nvGrpSpPr>
              <p:cNvPr id="7" name="Group 7"/>
              <p:cNvGrpSpPr>
                <a:grpSpLocks/>
              </p:cNvGrpSpPr>
              <p:nvPr/>
            </p:nvGrpSpPr>
            <p:grpSpPr bwMode="auto">
              <a:xfrm>
                <a:off x="1973" y="1217"/>
                <a:ext cx="1769" cy="1351"/>
                <a:chOff x="868" y="1477"/>
                <a:chExt cx="4251" cy="2141"/>
              </a:xfrm>
            </p:grpSpPr>
            <p:sp>
              <p:nvSpPr>
                <p:cNvPr id="10" name="Oval 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en-US" dirty="0"/>
                </a:p>
              </p:txBody>
            </p:sp>
            <p:sp>
              <p:nvSpPr>
                <p:cNvPr id="11" name="Oval 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en-US" dirty="0"/>
                </a:p>
              </p:txBody>
            </p:sp>
          </p:grpSp>
          <p:sp>
            <p:nvSpPr>
              <p:cNvPr id="8" name="Oval 10"/>
              <p:cNvSpPr>
                <a:spLocks noChangeArrowheads="1"/>
              </p:cNvSpPr>
              <p:nvPr/>
            </p:nvSpPr>
            <p:spPr bwMode="auto">
              <a:xfrm flipH="1">
                <a:off x="2115" y="1341"/>
                <a:ext cx="1487" cy="1081"/>
              </a:xfrm>
              <a:prstGeom prst="ellipse">
                <a:avLst/>
              </a:prstGeom>
              <a:solidFill>
                <a:schemeClr val="hlink"/>
              </a:solidFill>
              <a:ln w="9525">
                <a:noFill/>
                <a:round/>
                <a:headEnd/>
                <a:tailEnd/>
              </a:ln>
              <a:effectLst/>
            </p:spPr>
            <p:txBody>
              <a:bodyPr wrap="none" anchor="ctr"/>
              <a:lstStyle/>
              <a:p>
                <a:pPr algn="ctr"/>
                <a:endParaRPr lang="en-US" sz="3200" b="1" dirty="0">
                  <a:solidFill>
                    <a:schemeClr val="bg1"/>
                  </a:solidFill>
                </a:endParaRPr>
              </a:p>
            </p:txBody>
          </p:sp>
          <p:sp>
            <p:nvSpPr>
              <p:cNvPr id="9" name="Oval 11"/>
              <p:cNvSpPr>
                <a:spLocks noChangeArrowheads="1"/>
              </p:cNvSpPr>
              <p:nvPr/>
            </p:nvSpPr>
            <p:spPr bwMode="auto">
              <a:xfrm flipH="1">
                <a:off x="2245" y="1389"/>
                <a:ext cx="1268" cy="710"/>
              </a:xfrm>
              <a:prstGeom prst="ellipse">
                <a:avLst/>
              </a:prstGeom>
              <a:gradFill rotWithShape="1">
                <a:gsLst>
                  <a:gs pos="0">
                    <a:schemeClr val="hlink">
                      <a:gamma/>
                      <a:tint val="49020"/>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3200" b="1" dirty="0">
                  <a:solidFill>
                    <a:schemeClr val="bg1"/>
                  </a:solidFill>
                </a:endParaRPr>
              </a:p>
            </p:txBody>
          </p:sp>
        </p:grpSp>
        <p:sp>
          <p:nvSpPr>
            <p:cNvPr id="6" name="Rectangle 12"/>
            <p:cNvSpPr>
              <a:spLocks noChangeArrowheads="1"/>
            </p:cNvSpPr>
            <p:nvPr/>
          </p:nvSpPr>
          <p:spPr bwMode="auto">
            <a:xfrm>
              <a:off x="2268" y="1697"/>
              <a:ext cx="1227" cy="330"/>
            </a:xfrm>
            <a:prstGeom prst="rect">
              <a:avLst/>
            </a:prstGeom>
            <a:noFill/>
            <a:ln w="9525">
              <a:noFill/>
              <a:miter lim="800000"/>
              <a:headEnd/>
              <a:tailEnd/>
            </a:ln>
            <a:effectLst/>
          </p:spPr>
          <p:txBody>
            <a:bodyPr wrap="square">
              <a:spAutoFit/>
            </a:bodyPr>
            <a:lstStyle/>
            <a:p>
              <a:r>
                <a:rPr lang="en-US" sz="2800" b="1" dirty="0">
                  <a:latin typeface="Calibri" panose="020F0502020204030204" pitchFamily="34" charset="0"/>
                  <a:cs typeface="Calibri" panose="020F0502020204030204" pitchFamily="34" charset="0"/>
                </a:rPr>
                <a:t>What do we owe our supporters?</a:t>
              </a:r>
              <a:endParaRPr lang="en-US" sz="2800" b="1" baseline="-25000" dirty="0">
                <a:latin typeface="Calibri" panose="020F0502020204030204" pitchFamily="34" charset="0"/>
                <a:cs typeface="Calibri" panose="020F0502020204030204" pitchFamily="34" charset="0"/>
              </a:endParaRPr>
            </a:p>
          </p:txBody>
        </p:sp>
      </p:gr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808162" y="228600"/>
            <a:ext cx="5715001" cy="508000"/>
          </a:xfrm>
        </p:spPr>
        <p:txBody>
          <a:bodyPr/>
          <a:lstStyle/>
          <a:p>
            <a:r>
              <a:rPr lang="en-US" sz="2400" b="1" dirty="0">
                <a:latin typeface="Calibri" panose="020F0502020204030204" pitchFamily="34" charset="0"/>
                <a:cs typeface="Calibri" panose="020F0502020204030204" pitchFamily="34" charset="0"/>
              </a:rPr>
              <a:t>Investor Bill of Rights</a:t>
            </a:r>
            <a:endParaRPr lang="uk-UA" sz="2400" b="1" dirty="0">
              <a:latin typeface="Calibri" panose="020F0502020204030204" pitchFamily="34" charset="0"/>
              <a:cs typeface="Calibri" panose="020F0502020204030204" pitchFamily="34" charset="0"/>
            </a:endParaRPr>
          </a:p>
        </p:txBody>
      </p:sp>
      <p:sp>
        <p:nvSpPr>
          <p:cNvPr id="5" name="Content Placeholder 4"/>
          <p:cNvSpPr>
            <a:spLocks noGrp="1"/>
          </p:cNvSpPr>
          <p:nvPr>
            <p:ph sz="quarter" idx="13"/>
          </p:nvPr>
        </p:nvSpPr>
        <p:spPr>
          <a:xfrm>
            <a:off x="381000" y="914400"/>
            <a:ext cx="4284663" cy="4800600"/>
          </a:xfrm>
        </p:spPr>
        <p:txBody>
          <a:bodyPr>
            <a:normAutofit fontScale="92500" lnSpcReduction="10000"/>
          </a:bodyPr>
          <a:lstStyle/>
          <a:p>
            <a:r>
              <a:rPr lang="en-US" sz="2000" dirty="0">
                <a:latin typeface="Calibri" panose="020F0502020204030204" pitchFamily="34" charset="0"/>
                <a:cs typeface="Calibri" panose="020F0502020204030204" pitchFamily="34" charset="0"/>
              </a:rPr>
              <a:t>Philanthropy is based on voluntary action for the common good</a:t>
            </a:r>
          </a:p>
          <a:p>
            <a:r>
              <a:rPr lang="en-US" sz="2000" dirty="0">
                <a:latin typeface="Calibri" panose="020F0502020204030204" pitchFamily="34" charset="0"/>
                <a:cs typeface="Calibri" panose="020F0502020204030204" pitchFamily="34" charset="0"/>
              </a:rPr>
              <a:t>It is a tradition of giving and sharing that is primary to the quality of life </a:t>
            </a:r>
          </a:p>
          <a:p>
            <a:r>
              <a:rPr lang="en-US" sz="2000" dirty="0">
                <a:latin typeface="Calibri" panose="020F0502020204030204" pitchFamily="34" charset="0"/>
                <a:cs typeface="Calibri" panose="020F0502020204030204" pitchFamily="34" charset="0"/>
              </a:rPr>
              <a:t>The investor Bill of Rights ensures that:</a:t>
            </a:r>
          </a:p>
          <a:p>
            <a:pPr lvl="1"/>
            <a:r>
              <a:rPr lang="en-US" sz="1600" dirty="0">
                <a:latin typeface="Calibri" panose="020F0502020204030204" pitchFamily="34" charset="0"/>
                <a:cs typeface="Calibri" panose="020F0502020204030204" pitchFamily="34" charset="0"/>
              </a:rPr>
              <a:t>Philanthropy merits the respect and trust of the general public</a:t>
            </a:r>
          </a:p>
          <a:p>
            <a:pPr lvl="1"/>
            <a:r>
              <a:rPr lang="en-US" sz="1600" dirty="0">
                <a:latin typeface="Calibri" panose="020F0502020204030204" pitchFamily="34" charset="0"/>
                <a:cs typeface="Calibri" panose="020F0502020204030204" pitchFamily="34" charset="0"/>
              </a:rPr>
              <a:t>investors and prospective investors can have full confidence in the nonprofit organizations and causes they are asked to support</a:t>
            </a:r>
          </a:p>
        </p:txBody>
      </p:sp>
      <p:sp>
        <p:nvSpPr>
          <p:cNvPr id="6" name="Content Placeholder 5"/>
          <p:cNvSpPr>
            <a:spLocks noGrp="1"/>
          </p:cNvSpPr>
          <p:nvPr>
            <p:ph sz="quarter" idx="14"/>
          </p:nvPr>
        </p:nvSpPr>
        <p:spPr>
          <a:xfrm>
            <a:off x="4970463" y="1143000"/>
            <a:ext cx="3559175" cy="4876800"/>
          </a:xfrm>
        </p:spPr>
        <p:txBody>
          <a:bodyPr/>
          <a:lstStyle/>
          <a:p>
            <a:pPr>
              <a:buNone/>
            </a:pPr>
            <a:r>
              <a:rPr lang="en-US" sz="1600" i="1" dirty="0"/>
              <a:t>	</a:t>
            </a:r>
            <a:r>
              <a:rPr lang="en-US" sz="1800" b="1" i="1" dirty="0">
                <a:latin typeface="Calibri" panose="020F0502020204030204" pitchFamily="34" charset="0"/>
                <a:cs typeface="Calibri" panose="020F0502020204030204" pitchFamily="34" charset="0"/>
              </a:rPr>
              <a:t>The Investor Bill of Rights was created by the Association of Fundraising Professionals (AFP), the Association for Healthcare Philanthropy (AHP), the Council for Advancement and Support of Education (CASE), and the Giving Institute: Leading Consultants to Non-Profits</a:t>
            </a:r>
            <a:endParaRPr lang="en-US" sz="1800" dirty="0">
              <a:latin typeface="Calibri" panose="020F0502020204030204" pitchFamily="34" charset="0"/>
              <a:cs typeface="Calibri" panose="020F0502020204030204" pitchFamily="34" charset="0"/>
            </a:endParaRP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5">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981200" y="228600"/>
            <a:ext cx="5562601" cy="719137"/>
          </a:xfrm>
        </p:spPr>
        <p:txBody>
          <a:bodyPr/>
          <a:lstStyle/>
          <a:p>
            <a:r>
              <a:rPr lang="en-US" sz="2800" b="1" dirty="0">
                <a:latin typeface="Calibri" panose="020F0502020204030204" pitchFamily="34" charset="0"/>
                <a:cs typeface="Calibri" panose="020F0502020204030204" pitchFamily="34" charset="0"/>
              </a:rPr>
              <a:t>Investor Bill of Rights</a:t>
            </a:r>
            <a:endParaRPr lang="uk-UA" sz="2800" b="1" dirty="0">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466486026"/>
              </p:ext>
            </p:extLst>
          </p:nvPr>
        </p:nvGraphicFramePr>
        <p:xfrm>
          <a:off x="533401" y="1219200"/>
          <a:ext cx="6781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42661" y="152400"/>
            <a:ext cx="5562601" cy="719137"/>
          </a:xfrm>
        </p:spPr>
        <p:txBody>
          <a:bodyPr/>
          <a:lstStyle/>
          <a:p>
            <a:r>
              <a:rPr lang="en-US" sz="2800" b="1" dirty="0">
                <a:latin typeface="Calibri" panose="020F0502020204030204" pitchFamily="34" charset="0"/>
                <a:cs typeface="Calibri" panose="020F0502020204030204" pitchFamily="34" charset="0"/>
              </a:rPr>
              <a:t>Investor Bill of Rights</a:t>
            </a:r>
            <a:endParaRPr lang="uk-UA" sz="2800" b="1" dirty="0">
              <a:latin typeface="Calibri" panose="020F0502020204030204" pitchFamily="34" charset="0"/>
              <a:cs typeface="Calibri" panose="020F0502020204030204" pitchFamily="34" charset="0"/>
            </a:endParaRPr>
          </a:p>
        </p:txBody>
      </p:sp>
      <p:graphicFrame>
        <p:nvGraphicFramePr>
          <p:cNvPr id="5" name="Diagram 4"/>
          <p:cNvGraphicFramePr/>
          <p:nvPr>
            <p:extLst>
              <p:ext uri="{D42A27DB-BD31-4B8C-83A1-F6EECF244321}">
                <p14:modId xmlns:p14="http://schemas.microsoft.com/office/powerpoint/2010/main" val="883478597"/>
              </p:ext>
            </p:extLst>
          </p:nvPr>
        </p:nvGraphicFramePr>
        <p:xfrm>
          <a:off x="533401" y="1219200"/>
          <a:ext cx="6781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52599" y="76200"/>
            <a:ext cx="5562601" cy="719137"/>
          </a:xfrm>
        </p:spPr>
        <p:txBody>
          <a:bodyPr/>
          <a:lstStyle/>
          <a:p>
            <a:r>
              <a:rPr lang="en-US" sz="2800" b="1" dirty="0">
                <a:latin typeface="Calibri" panose="020F0502020204030204" pitchFamily="34" charset="0"/>
                <a:cs typeface="Calibri" panose="020F0502020204030204" pitchFamily="34" charset="0"/>
              </a:rPr>
              <a:t>Stewardship Strategies</a:t>
            </a:r>
            <a:endParaRPr lang="uk-UA" sz="2800" b="1" dirty="0">
              <a:latin typeface="Calibri" panose="020F0502020204030204" pitchFamily="34" charset="0"/>
              <a:cs typeface="Calibri" panose="020F0502020204030204" pitchFamily="34" charset="0"/>
            </a:endParaRPr>
          </a:p>
        </p:txBody>
      </p:sp>
      <p:sp>
        <p:nvSpPr>
          <p:cNvPr id="281603" name="Rectangle 3"/>
          <p:cNvSpPr>
            <a:spLocks noGrp="1" noChangeArrowheads="1"/>
          </p:cNvSpPr>
          <p:nvPr>
            <p:ph sz="quarter" idx="13"/>
          </p:nvPr>
        </p:nvSpPr>
        <p:spPr>
          <a:xfrm>
            <a:off x="533400" y="1066800"/>
            <a:ext cx="6781800" cy="4648200"/>
          </a:xfrm>
        </p:spPr>
        <p:txBody>
          <a:bodyPr/>
          <a:lstStyle/>
          <a:p>
            <a:pPr>
              <a:lnSpc>
                <a:spcPct val="90000"/>
              </a:lnSpc>
            </a:pPr>
            <a:r>
              <a:rPr lang="en-US" sz="2000" dirty="0">
                <a:latin typeface="Calibri" panose="020F0502020204030204" pitchFamily="34" charset="0"/>
                <a:cs typeface="Calibri" panose="020F0502020204030204" pitchFamily="34" charset="0"/>
              </a:rPr>
              <a:t>Investment acknowledgement within 48 hours</a:t>
            </a:r>
          </a:p>
          <a:p>
            <a:pPr>
              <a:lnSpc>
                <a:spcPct val="90000"/>
              </a:lnSpc>
            </a:pPr>
            <a:r>
              <a:rPr lang="en-US" sz="2000" dirty="0">
                <a:latin typeface="Calibri" panose="020F0502020204030204" pitchFamily="34" charset="0"/>
                <a:cs typeface="Calibri" panose="020F0502020204030204" pitchFamily="34" charset="0"/>
              </a:rPr>
              <a:t>Personal visits</a:t>
            </a:r>
            <a:endParaRPr lang="uk-UA" sz="2000" dirty="0">
              <a:latin typeface="Calibri" panose="020F0502020204030204" pitchFamily="34" charset="0"/>
              <a:cs typeface="Calibri" panose="020F0502020204030204" pitchFamily="34" charset="0"/>
            </a:endParaRPr>
          </a:p>
          <a:p>
            <a:pPr>
              <a:lnSpc>
                <a:spcPct val="90000"/>
              </a:lnSpc>
            </a:pPr>
            <a:r>
              <a:rPr lang="en-US" sz="2000" dirty="0">
                <a:latin typeface="Calibri" panose="020F0502020204030204" pitchFamily="34" charset="0"/>
                <a:cs typeface="Calibri" panose="020F0502020204030204" pitchFamily="34" charset="0"/>
              </a:rPr>
              <a:t>Formal investor recognition </a:t>
            </a:r>
          </a:p>
          <a:p>
            <a:pPr>
              <a:lnSpc>
                <a:spcPct val="90000"/>
              </a:lnSpc>
            </a:pPr>
            <a:r>
              <a:rPr lang="en-US" sz="2000" dirty="0">
                <a:latin typeface="Calibri" panose="020F0502020204030204" pitchFamily="34" charset="0"/>
                <a:cs typeface="Calibri" panose="020F0502020204030204" pitchFamily="34" charset="0"/>
              </a:rPr>
              <a:t>Annual reports </a:t>
            </a:r>
          </a:p>
          <a:p>
            <a:pPr>
              <a:lnSpc>
                <a:spcPct val="90000"/>
              </a:lnSpc>
            </a:pPr>
            <a:r>
              <a:rPr lang="en-US" sz="2000" dirty="0">
                <a:latin typeface="Calibri" panose="020F0502020204030204" pitchFamily="34" charset="0"/>
                <a:cs typeface="Calibri" panose="020F0502020204030204" pitchFamily="34" charset="0"/>
              </a:rPr>
              <a:t>Newsletters and program brochures</a:t>
            </a:r>
          </a:p>
          <a:p>
            <a:pPr>
              <a:lnSpc>
                <a:spcPct val="90000"/>
              </a:lnSpc>
            </a:pPr>
            <a:r>
              <a:rPr lang="en-US" sz="2000" dirty="0">
                <a:latin typeface="Calibri" panose="020F0502020204030204" pitchFamily="34" charset="0"/>
                <a:cs typeface="Calibri" panose="020F0502020204030204" pitchFamily="34" charset="0"/>
              </a:rPr>
              <a:t>Personal letters </a:t>
            </a:r>
          </a:p>
          <a:p>
            <a:pPr lvl="1">
              <a:lnSpc>
                <a:spcPct val="90000"/>
              </a:lnSpc>
            </a:pPr>
            <a:r>
              <a:rPr lang="en-US" sz="2000" dirty="0">
                <a:latin typeface="Calibri" panose="020F0502020204030204" pitchFamily="34" charset="0"/>
                <a:cs typeface="Calibri" panose="020F0502020204030204" pitchFamily="34" charset="0"/>
              </a:rPr>
              <a:t>From Board; executive; one of your clients</a:t>
            </a:r>
          </a:p>
          <a:p>
            <a:pPr>
              <a:lnSpc>
                <a:spcPct val="90000"/>
              </a:lnSpc>
            </a:pPr>
            <a:r>
              <a:rPr lang="en-US" sz="2000" dirty="0">
                <a:latin typeface="Calibri" panose="020F0502020204030204" pitchFamily="34" charset="0"/>
                <a:cs typeface="Calibri" panose="020F0502020204030204" pitchFamily="34" charset="0"/>
              </a:rPr>
              <a:t>Telephone calls </a:t>
            </a:r>
          </a:p>
          <a:p>
            <a:pPr>
              <a:lnSpc>
                <a:spcPct val="90000"/>
              </a:lnSpc>
            </a:pPr>
            <a:r>
              <a:rPr lang="en-US" sz="2000" dirty="0">
                <a:latin typeface="Calibri" panose="020F0502020204030204" pitchFamily="34" charset="0"/>
                <a:cs typeface="Calibri" panose="020F0502020204030204" pitchFamily="34" charset="0"/>
              </a:rPr>
              <a:t>Personalized birthday greeting</a:t>
            </a:r>
          </a:p>
          <a:p>
            <a:pPr>
              <a:lnSpc>
                <a:spcPct val="90000"/>
              </a:lnSpc>
            </a:pPr>
            <a:r>
              <a:rPr lang="en-US" sz="2000" dirty="0">
                <a:latin typeface="Calibri" panose="020F0502020204030204" pitchFamily="34" charset="0"/>
                <a:cs typeface="Calibri" panose="020F0502020204030204" pitchFamily="34" charset="0"/>
              </a:rPr>
              <a:t>Receptions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81603">
                                            <p:txEl>
                                              <p:pRg st="3" end="3"/>
                                            </p:txEl>
                                          </p:spTgt>
                                        </p:tgtEl>
                                        <p:attrNameLst>
                                          <p:attrName>style.visibility</p:attrName>
                                        </p:attrNameLst>
                                      </p:cBhvr>
                                      <p:to>
                                        <p:strVal val="visible"/>
                                      </p:to>
                                    </p:set>
                                    <p:anim calcmode="lin" valueType="num">
                                      <p:cBhvr additive="base">
                                        <p:cTn id="25" dur="1000" fill="hold"/>
                                        <p:tgtEl>
                                          <p:spTgt spid="28160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81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81603">
                                            <p:txEl>
                                              <p:pRg st="4" end="4"/>
                                            </p:txEl>
                                          </p:spTgt>
                                        </p:tgtEl>
                                        <p:attrNameLst>
                                          <p:attrName>style.visibility</p:attrName>
                                        </p:attrNameLst>
                                      </p:cBhvr>
                                      <p:to>
                                        <p:strVal val="visible"/>
                                      </p:to>
                                    </p:set>
                                    <p:anim calcmode="lin" valueType="num">
                                      <p:cBhvr additive="base">
                                        <p:cTn id="31" dur="10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81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81603">
                                            <p:txEl>
                                              <p:pRg st="5" end="5"/>
                                            </p:txEl>
                                          </p:spTgt>
                                        </p:tgtEl>
                                        <p:attrNameLst>
                                          <p:attrName>style.visibility</p:attrName>
                                        </p:attrNameLst>
                                      </p:cBhvr>
                                      <p:to>
                                        <p:strVal val="visible"/>
                                      </p:to>
                                    </p:set>
                                    <p:anim calcmode="lin" valueType="num">
                                      <p:cBhvr additive="base">
                                        <p:cTn id="37" dur="1000" fill="hold"/>
                                        <p:tgtEl>
                                          <p:spTgt spid="28160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816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81603">
                                            <p:txEl>
                                              <p:pRg st="6" end="6"/>
                                            </p:txEl>
                                          </p:spTgt>
                                        </p:tgtEl>
                                        <p:attrNameLst>
                                          <p:attrName>style.visibility</p:attrName>
                                        </p:attrNameLst>
                                      </p:cBhvr>
                                      <p:to>
                                        <p:strVal val="visible"/>
                                      </p:to>
                                    </p:set>
                                    <p:anim calcmode="lin" valueType="num">
                                      <p:cBhvr additive="base">
                                        <p:cTn id="43" dur="1000" fill="hold"/>
                                        <p:tgtEl>
                                          <p:spTgt spid="28160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816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81603">
                                            <p:txEl>
                                              <p:pRg st="7" end="7"/>
                                            </p:txEl>
                                          </p:spTgt>
                                        </p:tgtEl>
                                        <p:attrNameLst>
                                          <p:attrName>style.visibility</p:attrName>
                                        </p:attrNameLst>
                                      </p:cBhvr>
                                      <p:to>
                                        <p:strVal val="visible"/>
                                      </p:to>
                                    </p:set>
                                    <p:anim calcmode="lin" valueType="num">
                                      <p:cBhvr additive="base">
                                        <p:cTn id="49" dur="1000" fill="hold"/>
                                        <p:tgtEl>
                                          <p:spTgt spid="281603">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2816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81603">
                                            <p:txEl>
                                              <p:pRg st="8" end="8"/>
                                            </p:txEl>
                                          </p:spTgt>
                                        </p:tgtEl>
                                        <p:attrNameLst>
                                          <p:attrName>style.visibility</p:attrName>
                                        </p:attrNameLst>
                                      </p:cBhvr>
                                      <p:to>
                                        <p:strVal val="visible"/>
                                      </p:to>
                                    </p:set>
                                    <p:anim calcmode="lin" valueType="num">
                                      <p:cBhvr additive="base">
                                        <p:cTn id="55" dur="1000" fill="hold"/>
                                        <p:tgtEl>
                                          <p:spTgt spid="281603">
                                            <p:txEl>
                                              <p:pRg st="8" end="8"/>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28160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81603">
                                            <p:txEl>
                                              <p:pRg st="9" end="9"/>
                                            </p:txEl>
                                          </p:spTgt>
                                        </p:tgtEl>
                                        <p:attrNameLst>
                                          <p:attrName>style.visibility</p:attrName>
                                        </p:attrNameLst>
                                      </p:cBhvr>
                                      <p:to>
                                        <p:strVal val="visible"/>
                                      </p:to>
                                    </p:set>
                                    <p:anim calcmode="lin" valueType="num">
                                      <p:cBhvr additive="base">
                                        <p:cTn id="61" dur="1000" fill="hold"/>
                                        <p:tgtEl>
                                          <p:spTgt spid="281603">
                                            <p:txEl>
                                              <p:pRg st="9" end="9"/>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28160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Grp="1" noChangeArrowheads="1"/>
          </p:cNvSpPr>
          <p:nvPr>
            <p:ph sz="quarter" idx="13"/>
          </p:nvPr>
        </p:nvSpPr>
        <p:spPr>
          <a:xfrm>
            <a:off x="533401" y="1219200"/>
            <a:ext cx="6781800" cy="4648200"/>
          </a:xfrm>
        </p:spPr>
        <p:txBody>
          <a:bodyPr/>
          <a:lstStyle/>
          <a:p>
            <a:pPr algn="ctr">
              <a:buNone/>
            </a:pPr>
            <a:endParaRPr lang="en-US" dirty="0"/>
          </a:p>
          <a:p>
            <a:pPr algn="ctr">
              <a:buNone/>
            </a:pPr>
            <a:endParaRPr lang="en-US" dirty="0"/>
          </a:p>
          <a:p>
            <a:pPr algn="ctr">
              <a:buNone/>
            </a:pPr>
            <a:endParaRPr lang="en-US" dirty="0"/>
          </a:p>
          <a:p>
            <a:pPr algn="ctr">
              <a:buNone/>
            </a:pPr>
            <a:r>
              <a:rPr lang="en-US" dirty="0"/>
              <a:t>	</a:t>
            </a:r>
            <a:endParaRPr lang="uk-UA" dirty="0"/>
          </a:p>
        </p:txBody>
      </p:sp>
      <p:grpSp>
        <p:nvGrpSpPr>
          <p:cNvPr id="4" name="Group 5"/>
          <p:cNvGrpSpPr>
            <a:grpSpLocks/>
          </p:cNvGrpSpPr>
          <p:nvPr/>
        </p:nvGrpSpPr>
        <p:grpSpPr bwMode="auto">
          <a:xfrm>
            <a:off x="457200" y="1447800"/>
            <a:ext cx="8229600" cy="3429000"/>
            <a:chOff x="1973" y="1217"/>
            <a:chExt cx="1769" cy="1351"/>
          </a:xfrm>
        </p:grpSpPr>
        <p:grpSp>
          <p:nvGrpSpPr>
            <p:cNvPr id="5" name="Group 6"/>
            <p:cNvGrpSpPr>
              <a:grpSpLocks/>
            </p:cNvGrpSpPr>
            <p:nvPr/>
          </p:nvGrpSpPr>
          <p:grpSpPr bwMode="auto">
            <a:xfrm>
              <a:off x="1973" y="1217"/>
              <a:ext cx="1769" cy="1351"/>
              <a:chOff x="1973" y="1217"/>
              <a:chExt cx="1769" cy="1351"/>
            </a:xfrm>
          </p:grpSpPr>
          <p:grpSp>
            <p:nvGrpSpPr>
              <p:cNvPr id="7" name="Group 7"/>
              <p:cNvGrpSpPr>
                <a:grpSpLocks/>
              </p:cNvGrpSpPr>
              <p:nvPr/>
            </p:nvGrpSpPr>
            <p:grpSpPr bwMode="auto">
              <a:xfrm>
                <a:off x="1973" y="1217"/>
                <a:ext cx="1769" cy="1351"/>
                <a:chOff x="868" y="1477"/>
                <a:chExt cx="4251" cy="2141"/>
              </a:xfrm>
            </p:grpSpPr>
            <p:sp>
              <p:nvSpPr>
                <p:cNvPr id="10" name="Oval 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en-US" dirty="0"/>
                </a:p>
              </p:txBody>
            </p:sp>
            <p:sp>
              <p:nvSpPr>
                <p:cNvPr id="11" name="Oval 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en-US" dirty="0"/>
                </a:p>
              </p:txBody>
            </p:sp>
          </p:grpSp>
          <p:sp>
            <p:nvSpPr>
              <p:cNvPr id="8" name="Oval 10"/>
              <p:cNvSpPr>
                <a:spLocks noChangeArrowheads="1"/>
              </p:cNvSpPr>
              <p:nvPr/>
            </p:nvSpPr>
            <p:spPr bwMode="auto">
              <a:xfrm flipH="1">
                <a:off x="2115" y="1341"/>
                <a:ext cx="1487" cy="1081"/>
              </a:xfrm>
              <a:prstGeom prst="ellipse">
                <a:avLst/>
              </a:prstGeom>
              <a:solidFill>
                <a:schemeClr val="hlink"/>
              </a:solidFill>
              <a:ln w="9525">
                <a:noFill/>
                <a:round/>
                <a:headEnd/>
                <a:tailEnd/>
              </a:ln>
              <a:effectLst/>
            </p:spPr>
            <p:txBody>
              <a:bodyPr wrap="none" anchor="ctr"/>
              <a:lstStyle/>
              <a:p>
                <a:pPr algn="ctr"/>
                <a:endParaRPr lang="en-US" sz="3200" b="1" dirty="0">
                  <a:solidFill>
                    <a:schemeClr val="bg1"/>
                  </a:solidFill>
                </a:endParaRPr>
              </a:p>
            </p:txBody>
          </p:sp>
          <p:sp>
            <p:nvSpPr>
              <p:cNvPr id="9" name="Oval 11"/>
              <p:cNvSpPr>
                <a:spLocks noChangeArrowheads="1"/>
              </p:cNvSpPr>
              <p:nvPr/>
            </p:nvSpPr>
            <p:spPr bwMode="auto">
              <a:xfrm flipH="1">
                <a:off x="2245" y="1389"/>
                <a:ext cx="1268" cy="710"/>
              </a:xfrm>
              <a:prstGeom prst="ellipse">
                <a:avLst/>
              </a:prstGeom>
              <a:gradFill rotWithShape="1">
                <a:gsLst>
                  <a:gs pos="0">
                    <a:schemeClr val="hlink">
                      <a:gamma/>
                      <a:tint val="49020"/>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3200" b="1" dirty="0">
                  <a:solidFill>
                    <a:schemeClr val="bg1"/>
                  </a:solidFill>
                </a:endParaRPr>
              </a:p>
            </p:txBody>
          </p:sp>
        </p:grpSp>
        <p:sp>
          <p:nvSpPr>
            <p:cNvPr id="6" name="Rectangle 12"/>
            <p:cNvSpPr>
              <a:spLocks noChangeArrowheads="1"/>
            </p:cNvSpPr>
            <p:nvPr/>
          </p:nvSpPr>
          <p:spPr bwMode="auto">
            <a:xfrm>
              <a:off x="2229" y="1570"/>
              <a:ext cx="1227" cy="546"/>
            </a:xfrm>
            <a:prstGeom prst="rect">
              <a:avLst/>
            </a:prstGeom>
            <a:noFill/>
            <a:ln w="9525">
              <a:noFill/>
              <a:miter lim="800000"/>
              <a:headEnd/>
              <a:tailEnd/>
            </a:ln>
            <a:effectLst/>
          </p:spPr>
          <p:txBody>
            <a:bodyPr wrap="square">
              <a:spAutoFit/>
            </a:bodyPr>
            <a:lstStyle/>
            <a:p>
              <a:pPr algn="ctr">
                <a:buNone/>
              </a:pPr>
              <a:r>
                <a:rPr lang="en-US" sz="2800" b="1" dirty="0">
                  <a:latin typeface="Calibri" panose="020F0502020204030204" pitchFamily="34" charset="0"/>
                  <a:cs typeface="Calibri" panose="020F0502020204030204" pitchFamily="34" charset="0"/>
                </a:rPr>
                <a:t>Stewardship should not be left to chance, but should be part of a structured plan!</a:t>
              </a:r>
              <a:endParaRPr lang="uk-UA" sz="2800" b="1" dirty="0">
                <a:latin typeface="Calibri" panose="020F0502020204030204" pitchFamily="34" charset="0"/>
                <a:cs typeface="Calibri" panose="020F0502020204030204" pitchFamily="34" charset="0"/>
              </a:endParaRPr>
            </a:p>
          </p:txBody>
        </p:sp>
      </p:gr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381000" y="381000"/>
            <a:ext cx="8229600" cy="508000"/>
          </a:xfrm>
        </p:spPr>
        <p:txBody>
          <a:bodyPr>
            <a:normAutofit fontScale="90000"/>
          </a:bodyPr>
          <a:lstStyle/>
          <a:p>
            <a:pPr eaLnBrk="1" hangingPunct="1"/>
            <a:r>
              <a:rPr lang="en-US" sz="2800" dirty="0"/>
              <a:t>Types of recipients of contributions, 2015 </a:t>
            </a:r>
            <a:br>
              <a:rPr lang="en-US" sz="2800" dirty="0"/>
            </a:br>
            <a:r>
              <a:rPr lang="en-US" sz="2800" dirty="0"/>
              <a:t>Total = $373.25 billion</a:t>
            </a:r>
          </a:p>
        </p:txBody>
      </p:sp>
      <p:graphicFrame>
        <p:nvGraphicFramePr>
          <p:cNvPr id="4" name="Chart 3">
            <a:extLst>
              <a:ext uri="{FF2B5EF4-FFF2-40B4-BE49-F238E27FC236}">
                <a16:creationId xmlns:a16="http://schemas.microsoft.com/office/drawing/2014/main" id="{78209EBB-9D9D-48E6-BA41-D0567AC14399}"/>
              </a:ext>
            </a:extLst>
          </p:cNvPr>
          <p:cNvGraphicFramePr>
            <a:graphicFrameLocks/>
          </p:cNvGraphicFramePr>
          <p:nvPr>
            <p:extLst>
              <p:ext uri="{D42A27DB-BD31-4B8C-83A1-F6EECF244321}">
                <p14:modId xmlns:p14="http://schemas.microsoft.com/office/powerpoint/2010/main" val="3411995193"/>
              </p:ext>
            </p:extLst>
          </p:nvPr>
        </p:nvGraphicFramePr>
        <p:xfrm>
          <a:off x="609600" y="1295400"/>
          <a:ext cx="7772400" cy="4952999"/>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4251197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828800" y="152400"/>
            <a:ext cx="5562601" cy="719137"/>
          </a:xfrm>
        </p:spPr>
        <p:txBody>
          <a:bodyPr>
            <a:normAutofit/>
          </a:bodyPr>
          <a:lstStyle/>
          <a:p>
            <a:r>
              <a:rPr lang="en-US" sz="2800" b="1" dirty="0">
                <a:latin typeface="Calibri" panose="020F0502020204030204" pitchFamily="34" charset="0"/>
                <a:cs typeface="Calibri" panose="020F0502020204030204" pitchFamily="34" charset="0"/>
              </a:rPr>
              <a:t>Sample Stewardship Calendar</a:t>
            </a:r>
            <a:endParaRPr lang="uk-UA" sz="2800" b="1" dirty="0">
              <a:latin typeface="Calibri" panose="020F0502020204030204" pitchFamily="34" charset="0"/>
              <a:cs typeface="Calibri" panose="020F0502020204030204" pitchFamily="34" charset="0"/>
            </a:endParaRPr>
          </a:p>
        </p:txBody>
      </p:sp>
      <p:graphicFrame>
        <p:nvGraphicFramePr>
          <p:cNvPr id="4" name="Group 3"/>
          <p:cNvGraphicFramePr>
            <a:graphicFrameLocks noGrp="1"/>
          </p:cNvGraphicFramePr>
          <p:nvPr>
            <p:extLst>
              <p:ext uri="{D42A27DB-BD31-4B8C-83A1-F6EECF244321}">
                <p14:modId xmlns:p14="http://schemas.microsoft.com/office/powerpoint/2010/main" val="2748693667"/>
              </p:ext>
            </p:extLst>
          </p:nvPr>
        </p:nvGraphicFramePr>
        <p:xfrm>
          <a:off x="228600" y="1110907"/>
          <a:ext cx="7772396" cy="4908893"/>
        </p:xfrm>
        <a:graphic>
          <a:graphicData uri="http://schemas.openxmlformats.org/drawingml/2006/table">
            <a:tbl>
              <a:tblPr/>
              <a:tblGrid>
                <a:gridCol w="1175352">
                  <a:extLst>
                    <a:ext uri="{9D8B030D-6E8A-4147-A177-3AD203B41FA5}">
                      <a16:colId xmlns:a16="http://schemas.microsoft.com/office/drawing/2014/main" val="20000"/>
                    </a:ext>
                  </a:extLst>
                </a:gridCol>
                <a:gridCol w="523465">
                  <a:extLst>
                    <a:ext uri="{9D8B030D-6E8A-4147-A177-3AD203B41FA5}">
                      <a16:colId xmlns:a16="http://schemas.microsoft.com/office/drawing/2014/main" val="20001"/>
                    </a:ext>
                  </a:extLst>
                </a:gridCol>
                <a:gridCol w="522068">
                  <a:extLst>
                    <a:ext uri="{9D8B030D-6E8A-4147-A177-3AD203B41FA5}">
                      <a16:colId xmlns:a16="http://schemas.microsoft.com/office/drawing/2014/main" val="20002"/>
                    </a:ext>
                  </a:extLst>
                </a:gridCol>
                <a:gridCol w="587675">
                  <a:extLst>
                    <a:ext uri="{9D8B030D-6E8A-4147-A177-3AD203B41FA5}">
                      <a16:colId xmlns:a16="http://schemas.microsoft.com/office/drawing/2014/main" val="20003"/>
                    </a:ext>
                  </a:extLst>
                </a:gridCol>
                <a:gridCol w="522068">
                  <a:extLst>
                    <a:ext uri="{9D8B030D-6E8A-4147-A177-3AD203B41FA5}">
                      <a16:colId xmlns:a16="http://schemas.microsoft.com/office/drawing/2014/main" val="20004"/>
                    </a:ext>
                  </a:extLst>
                </a:gridCol>
                <a:gridCol w="587676">
                  <a:extLst>
                    <a:ext uri="{9D8B030D-6E8A-4147-A177-3AD203B41FA5}">
                      <a16:colId xmlns:a16="http://schemas.microsoft.com/office/drawing/2014/main" val="20005"/>
                    </a:ext>
                  </a:extLst>
                </a:gridCol>
                <a:gridCol w="523464">
                  <a:extLst>
                    <a:ext uri="{9D8B030D-6E8A-4147-A177-3AD203B41FA5}">
                      <a16:colId xmlns:a16="http://schemas.microsoft.com/office/drawing/2014/main" val="20006"/>
                    </a:ext>
                  </a:extLst>
                </a:gridCol>
                <a:gridCol w="522068">
                  <a:extLst>
                    <a:ext uri="{9D8B030D-6E8A-4147-A177-3AD203B41FA5}">
                      <a16:colId xmlns:a16="http://schemas.microsoft.com/office/drawing/2014/main" val="20007"/>
                    </a:ext>
                  </a:extLst>
                </a:gridCol>
                <a:gridCol w="587676">
                  <a:extLst>
                    <a:ext uri="{9D8B030D-6E8A-4147-A177-3AD203B41FA5}">
                      <a16:colId xmlns:a16="http://schemas.microsoft.com/office/drawing/2014/main" val="20008"/>
                    </a:ext>
                  </a:extLst>
                </a:gridCol>
                <a:gridCol w="522068">
                  <a:extLst>
                    <a:ext uri="{9D8B030D-6E8A-4147-A177-3AD203B41FA5}">
                      <a16:colId xmlns:a16="http://schemas.microsoft.com/office/drawing/2014/main" val="20009"/>
                    </a:ext>
                  </a:extLst>
                </a:gridCol>
                <a:gridCol w="626761">
                  <a:extLst>
                    <a:ext uri="{9D8B030D-6E8A-4147-A177-3AD203B41FA5}">
                      <a16:colId xmlns:a16="http://schemas.microsoft.com/office/drawing/2014/main" val="20010"/>
                    </a:ext>
                  </a:extLst>
                </a:gridCol>
                <a:gridCol w="549987">
                  <a:extLst>
                    <a:ext uri="{9D8B030D-6E8A-4147-A177-3AD203B41FA5}">
                      <a16:colId xmlns:a16="http://schemas.microsoft.com/office/drawing/2014/main" val="20011"/>
                    </a:ext>
                  </a:extLst>
                </a:gridCol>
                <a:gridCol w="522068">
                  <a:extLst>
                    <a:ext uri="{9D8B030D-6E8A-4147-A177-3AD203B41FA5}">
                      <a16:colId xmlns:a16="http://schemas.microsoft.com/office/drawing/2014/main" val="20012"/>
                    </a:ext>
                  </a:extLst>
                </a:gridCol>
              </a:tblGrid>
              <a:tr h="2865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JAN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FEB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MAR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APR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MAY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JUN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JUL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AUG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SEP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OCT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NOV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DEC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3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Quarterly Newsletter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9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Valentine’s Day Cards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9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Summer Information Luncheons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3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Christmas Caroling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659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Thank you calls (Board Members)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44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Open House/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Appreciation Event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59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Select One Special Week to Celebrate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Grp="1" noChangeArrowheads="1"/>
          </p:cNvSpPr>
          <p:nvPr>
            <p:ph sz="quarter" idx="13"/>
          </p:nvPr>
        </p:nvSpPr>
        <p:spPr>
          <a:xfrm>
            <a:off x="533401" y="1219200"/>
            <a:ext cx="6781800" cy="4648200"/>
          </a:xfrm>
        </p:spPr>
        <p:txBody>
          <a:bodyPr/>
          <a:lstStyle/>
          <a:p>
            <a:pPr algn="ctr">
              <a:buNone/>
            </a:pPr>
            <a:endParaRPr lang="en-US" dirty="0"/>
          </a:p>
          <a:p>
            <a:pPr algn="ctr">
              <a:buNone/>
            </a:pPr>
            <a:endParaRPr lang="en-US" dirty="0"/>
          </a:p>
          <a:p>
            <a:pPr algn="ctr">
              <a:buNone/>
            </a:pPr>
            <a:endParaRPr lang="en-US" dirty="0"/>
          </a:p>
          <a:p>
            <a:pPr algn="ctr">
              <a:buNone/>
            </a:pPr>
            <a:r>
              <a:rPr lang="en-US" dirty="0"/>
              <a:t>	</a:t>
            </a:r>
            <a:endParaRPr lang="uk-UA" dirty="0"/>
          </a:p>
        </p:txBody>
      </p:sp>
      <p:grpSp>
        <p:nvGrpSpPr>
          <p:cNvPr id="2" name="Group 5"/>
          <p:cNvGrpSpPr>
            <a:grpSpLocks/>
          </p:cNvGrpSpPr>
          <p:nvPr/>
        </p:nvGrpSpPr>
        <p:grpSpPr bwMode="auto">
          <a:xfrm>
            <a:off x="457200" y="1447800"/>
            <a:ext cx="8229600" cy="3429000"/>
            <a:chOff x="1973" y="1217"/>
            <a:chExt cx="1769" cy="1351"/>
          </a:xfrm>
        </p:grpSpPr>
        <p:grpSp>
          <p:nvGrpSpPr>
            <p:cNvPr id="3" name="Group 6"/>
            <p:cNvGrpSpPr>
              <a:grpSpLocks/>
            </p:cNvGrpSpPr>
            <p:nvPr/>
          </p:nvGrpSpPr>
          <p:grpSpPr bwMode="auto">
            <a:xfrm>
              <a:off x="1973" y="1217"/>
              <a:ext cx="1769" cy="1351"/>
              <a:chOff x="1973" y="1217"/>
              <a:chExt cx="1769" cy="1351"/>
            </a:xfrm>
          </p:grpSpPr>
          <p:grpSp>
            <p:nvGrpSpPr>
              <p:cNvPr id="4" name="Group 7"/>
              <p:cNvGrpSpPr>
                <a:grpSpLocks/>
              </p:cNvGrpSpPr>
              <p:nvPr/>
            </p:nvGrpSpPr>
            <p:grpSpPr bwMode="auto">
              <a:xfrm>
                <a:off x="1973" y="1217"/>
                <a:ext cx="1769" cy="1351"/>
                <a:chOff x="868" y="1477"/>
                <a:chExt cx="4251" cy="2141"/>
              </a:xfrm>
            </p:grpSpPr>
            <p:sp>
              <p:nvSpPr>
                <p:cNvPr id="10" name="Oval 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en-US" dirty="0"/>
                </a:p>
              </p:txBody>
            </p:sp>
            <p:sp>
              <p:nvSpPr>
                <p:cNvPr id="11" name="Oval 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en-US" dirty="0"/>
                </a:p>
              </p:txBody>
            </p:sp>
          </p:grpSp>
          <p:sp>
            <p:nvSpPr>
              <p:cNvPr id="8" name="Oval 10"/>
              <p:cNvSpPr>
                <a:spLocks noChangeArrowheads="1"/>
              </p:cNvSpPr>
              <p:nvPr/>
            </p:nvSpPr>
            <p:spPr bwMode="auto">
              <a:xfrm flipH="1">
                <a:off x="2115" y="1341"/>
                <a:ext cx="1487" cy="1081"/>
              </a:xfrm>
              <a:prstGeom prst="ellipse">
                <a:avLst/>
              </a:prstGeom>
              <a:solidFill>
                <a:schemeClr val="hlink"/>
              </a:solidFill>
              <a:ln w="9525">
                <a:noFill/>
                <a:round/>
                <a:headEnd/>
                <a:tailEnd/>
              </a:ln>
              <a:effectLst/>
            </p:spPr>
            <p:txBody>
              <a:bodyPr wrap="none" anchor="ctr"/>
              <a:lstStyle/>
              <a:p>
                <a:pPr algn="ctr"/>
                <a:endParaRPr lang="en-US" sz="3200" b="1" dirty="0">
                  <a:solidFill>
                    <a:schemeClr val="bg1"/>
                  </a:solidFill>
                </a:endParaRPr>
              </a:p>
            </p:txBody>
          </p:sp>
          <p:sp>
            <p:nvSpPr>
              <p:cNvPr id="9" name="Oval 11"/>
              <p:cNvSpPr>
                <a:spLocks noChangeArrowheads="1"/>
              </p:cNvSpPr>
              <p:nvPr/>
            </p:nvSpPr>
            <p:spPr bwMode="auto">
              <a:xfrm flipH="1">
                <a:off x="2245" y="1389"/>
                <a:ext cx="1268" cy="710"/>
              </a:xfrm>
              <a:prstGeom prst="ellipse">
                <a:avLst/>
              </a:prstGeom>
              <a:gradFill rotWithShape="1">
                <a:gsLst>
                  <a:gs pos="0">
                    <a:schemeClr val="hlink">
                      <a:gamma/>
                      <a:tint val="49020"/>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3200" b="1" dirty="0">
                  <a:solidFill>
                    <a:schemeClr val="bg1"/>
                  </a:solidFill>
                </a:endParaRPr>
              </a:p>
            </p:txBody>
          </p:sp>
        </p:grpSp>
        <p:sp>
          <p:nvSpPr>
            <p:cNvPr id="6" name="Rectangle 12"/>
            <p:cNvSpPr>
              <a:spLocks noChangeArrowheads="1"/>
            </p:cNvSpPr>
            <p:nvPr/>
          </p:nvSpPr>
          <p:spPr bwMode="auto">
            <a:xfrm>
              <a:off x="2268" y="1671"/>
              <a:ext cx="1227" cy="206"/>
            </a:xfrm>
            <a:prstGeom prst="rect">
              <a:avLst/>
            </a:prstGeom>
            <a:noFill/>
            <a:ln w="9525">
              <a:noFill/>
              <a:miter lim="800000"/>
              <a:headEnd/>
              <a:tailEnd/>
            </a:ln>
            <a:effectLst/>
          </p:spPr>
          <p:txBody>
            <a:bodyPr wrap="square">
              <a:spAutoFit/>
            </a:bodyPr>
            <a:lstStyle/>
            <a:p>
              <a:pPr algn="ctr">
                <a:buNone/>
              </a:pPr>
              <a:r>
                <a:rPr lang="en-US" sz="2800" b="1" dirty="0">
                  <a:latin typeface="Calibri" panose="020F0502020204030204" pitchFamily="34" charset="0"/>
                  <a:cs typeface="Calibri" panose="020F0502020204030204" pitchFamily="34" charset="0"/>
                </a:rPr>
                <a:t>Relationships Are Personal</a:t>
              </a:r>
              <a:endParaRPr lang="uk-UA" sz="2800" b="1" dirty="0">
                <a:latin typeface="Calibri" panose="020F0502020204030204" pitchFamily="34" charset="0"/>
                <a:cs typeface="Calibri" panose="020F0502020204030204" pitchFamily="34" charset="0"/>
              </a:endParaRPr>
            </a:p>
          </p:txBody>
        </p:sp>
      </p:gr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52600" y="152400"/>
            <a:ext cx="5562601" cy="719137"/>
          </a:xfrm>
        </p:spPr>
        <p:txBody>
          <a:bodyPr/>
          <a:lstStyle/>
          <a:p>
            <a:r>
              <a:rPr lang="en-US" sz="2400" b="1" dirty="0">
                <a:latin typeface="Calibri" panose="020F0502020204030204" pitchFamily="34" charset="0"/>
                <a:cs typeface="Calibri" panose="020F0502020204030204" pitchFamily="34" charset="0"/>
              </a:rPr>
              <a:t>Make It Personal</a:t>
            </a:r>
            <a:endParaRPr lang="uk-UA" sz="2400" b="1" dirty="0">
              <a:latin typeface="Calibri" panose="020F0502020204030204" pitchFamily="34" charset="0"/>
              <a:cs typeface="Calibri" panose="020F0502020204030204" pitchFamily="34" charset="0"/>
            </a:endParaRPr>
          </a:p>
        </p:txBody>
      </p:sp>
      <p:sp>
        <p:nvSpPr>
          <p:cNvPr id="281603" name="Rectangle 3"/>
          <p:cNvSpPr>
            <a:spLocks noGrp="1" noChangeArrowheads="1"/>
          </p:cNvSpPr>
          <p:nvPr>
            <p:ph sz="quarter" idx="13"/>
          </p:nvPr>
        </p:nvSpPr>
        <p:spPr>
          <a:xfrm>
            <a:off x="533401" y="1219200"/>
            <a:ext cx="6781800" cy="4648200"/>
          </a:xfrm>
        </p:spPr>
        <p:txBody>
          <a:bodyPr/>
          <a:lstStyle/>
          <a:p>
            <a:r>
              <a:rPr lang="en-US" sz="2000" b="1" dirty="0">
                <a:latin typeface="Calibri" panose="020F0502020204030204" pitchFamily="34" charset="0"/>
                <a:cs typeface="Calibri" panose="020F0502020204030204" pitchFamily="34" charset="0"/>
              </a:rPr>
              <a:t>Personal contact is key</a:t>
            </a:r>
          </a:p>
          <a:p>
            <a:pPr lvl="0"/>
            <a:r>
              <a:rPr lang="en-US" sz="2000" b="1" dirty="0">
                <a:latin typeface="Calibri" panose="020F0502020204030204" pitchFamily="34" charset="0"/>
                <a:cs typeface="Calibri" panose="020F0502020204030204" pitchFamily="34" charset="0"/>
              </a:rPr>
              <a:t>Shows the importance of the relationship</a:t>
            </a:r>
            <a:endParaRPr lang="en-US" sz="2000" dirty="0">
              <a:latin typeface="Calibri" panose="020F0502020204030204" pitchFamily="34" charset="0"/>
              <a:cs typeface="Calibri" panose="020F0502020204030204" pitchFamily="34" charset="0"/>
            </a:endParaRPr>
          </a:p>
          <a:p>
            <a:pPr lvl="0"/>
            <a:r>
              <a:rPr lang="en-US" sz="2000" b="1" dirty="0">
                <a:latin typeface="Calibri" panose="020F0502020204030204" pitchFamily="34" charset="0"/>
                <a:cs typeface="Calibri" panose="020F0502020204030204" pitchFamily="34" charset="0"/>
              </a:rPr>
              <a:t>Shows respect for the investor</a:t>
            </a:r>
            <a:endParaRPr lang="en-US" sz="2000" dirty="0">
              <a:latin typeface="Calibri" panose="020F0502020204030204" pitchFamily="34" charset="0"/>
              <a:cs typeface="Calibri" panose="020F0502020204030204" pitchFamily="34" charset="0"/>
            </a:endParaRPr>
          </a:p>
          <a:p>
            <a:pPr lvl="0"/>
            <a:r>
              <a:rPr lang="en-US" sz="2000" b="1" dirty="0">
                <a:latin typeface="Calibri" panose="020F0502020204030204" pitchFamily="34" charset="0"/>
                <a:cs typeface="Calibri" panose="020F0502020204030204" pitchFamily="34" charset="0"/>
              </a:rPr>
              <a:t>Carries the credibility of the person representing the organization (Board member, staff, etc.)</a:t>
            </a:r>
            <a:endParaRPr lang="en-US" sz="2000" dirty="0">
              <a:latin typeface="Calibri" panose="020F0502020204030204" pitchFamily="34" charset="0"/>
              <a:cs typeface="Calibri" panose="020F0502020204030204" pitchFamily="34" charset="0"/>
            </a:endParaRPr>
          </a:p>
          <a:p>
            <a:pPr lvl="0"/>
            <a:r>
              <a:rPr lang="en-US" sz="2000" b="1" dirty="0">
                <a:latin typeface="Calibri" panose="020F0502020204030204" pitchFamily="34" charset="0"/>
                <a:cs typeface="Calibri" panose="020F0502020204030204" pitchFamily="34" charset="0"/>
              </a:rPr>
              <a:t>Enables a dialog to precede the ask</a:t>
            </a:r>
            <a:endParaRPr lang="en-US" sz="2000" dirty="0">
              <a:latin typeface="Calibri" panose="020F0502020204030204" pitchFamily="34" charset="0"/>
              <a:cs typeface="Calibri" panose="020F0502020204030204" pitchFamily="34" charset="0"/>
            </a:endParaRPr>
          </a:p>
          <a:p>
            <a:endParaRPr lang="uk-UA" sz="2000" dirty="0">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3">
                                            <p:txEl>
                                              <p:pRg st="3" end="3"/>
                                            </p:txEl>
                                          </p:spTgt>
                                        </p:tgtEl>
                                        <p:attrNameLst>
                                          <p:attrName>style.visibility</p:attrName>
                                        </p:attrNameLst>
                                      </p:cBhvr>
                                      <p:to>
                                        <p:strVal val="visible"/>
                                      </p:to>
                                    </p:set>
                                    <p:anim calcmode="lin" valueType="num">
                                      <p:cBhvr additive="base">
                                        <p:cTn id="25" dur="1000" fill="hold"/>
                                        <p:tgtEl>
                                          <p:spTgt spid="28160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81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3">
                                            <p:txEl>
                                              <p:pRg st="4" end="4"/>
                                            </p:txEl>
                                          </p:spTgt>
                                        </p:tgtEl>
                                        <p:attrNameLst>
                                          <p:attrName>style.visibility</p:attrName>
                                        </p:attrNameLst>
                                      </p:cBhvr>
                                      <p:to>
                                        <p:strVal val="visible"/>
                                      </p:to>
                                    </p:set>
                                    <p:anim calcmode="lin" valueType="num">
                                      <p:cBhvr additive="base">
                                        <p:cTn id="31" dur="10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8160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81603">
                                            <p:txEl>
                                              <p:pRg st="4" end="4"/>
                                            </p:txEl>
                                          </p:spTgt>
                                        </p:tgtEl>
                                        <p:attrNameLst>
                                          <p:attrName>style.visibility</p:attrName>
                                        </p:attrNameLst>
                                      </p:cBhvr>
                                      <p:to>
                                        <p:strVal val="visible"/>
                                      </p:to>
                                    </p:set>
                                    <p:anim calcmode="lin" valueType="num">
                                      <p:cBhvr additive="base">
                                        <p:cTn id="35" dur="10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281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Grp="1" noChangeArrowheads="1"/>
          </p:cNvSpPr>
          <p:nvPr>
            <p:ph sz="quarter" idx="13"/>
          </p:nvPr>
        </p:nvSpPr>
        <p:spPr>
          <a:xfrm>
            <a:off x="533401" y="1219200"/>
            <a:ext cx="6781800" cy="4648200"/>
          </a:xfrm>
        </p:spPr>
        <p:txBody>
          <a:bodyPr/>
          <a:lstStyle/>
          <a:p>
            <a:pPr algn="ctr">
              <a:buNone/>
            </a:pPr>
            <a:endParaRPr lang="en-US" dirty="0"/>
          </a:p>
          <a:p>
            <a:pPr algn="ctr">
              <a:buNone/>
            </a:pPr>
            <a:endParaRPr lang="en-US" dirty="0"/>
          </a:p>
        </p:txBody>
      </p:sp>
      <p:grpSp>
        <p:nvGrpSpPr>
          <p:cNvPr id="5" name="Group 5"/>
          <p:cNvGrpSpPr>
            <a:grpSpLocks/>
          </p:cNvGrpSpPr>
          <p:nvPr/>
        </p:nvGrpSpPr>
        <p:grpSpPr bwMode="auto">
          <a:xfrm>
            <a:off x="3059113" y="2057400"/>
            <a:ext cx="2808287" cy="2144712"/>
            <a:chOff x="1973" y="1217"/>
            <a:chExt cx="1769" cy="1351"/>
          </a:xfrm>
        </p:grpSpPr>
        <p:grpSp>
          <p:nvGrpSpPr>
            <p:cNvPr id="6" name="Group 6"/>
            <p:cNvGrpSpPr>
              <a:grpSpLocks/>
            </p:cNvGrpSpPr>
            <p:nvPr/>
          </p:nvGrpSpPr>
          <p:grpSpPr bwMode="auto">
            <a:xfrm>
              <a:off x="1973" y="1217"/>
              <a:ext cx="1769" cy="1351"/>
              <a:chOff x="1973" y="1217"/>
              <a:chExt cx="1769" cy="1351"/>
            </a:xfrm>
          </p:grpSpPr>
          <p:grpSp>
            <p:nvGrpSpPr>
              <p:cNvPr id="8" name="Group 7"/>
              <p:cNvGrpSpPr>
                <a:grpSpLocks/>
              </p:cNvGrpSpPr>
              <p:nvPr/>
            </p:nvGrpSpPr>
            <p:grpSpPr bwMode="auto">
              <a:xfrm>
                <a:off x="1973" y="1217"/>
                <a:ext cx="1769" cy="1351"/>
                <a:chOff x="868" y="1477"/>
                <a:chExt cx="4251" cy="2141"/>
              </a:xfrm>
            </p:grpSpPr>
            <p:sp>
              <p:nvSpPr>
                <p:cNvPr id="11" name="Oval 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en-US" dirty="0"/>
                </a:p>
              </p:txBody>
            </p:sp>
            <p:sp>
              <p:nvSpPr>
                <p:cNvPr id="12" name="Oval 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en-US" dirty="0"/>
                </a:p>
              </p:txBody>
            </p:sp>
          </p:grpSp>
          <p:sp>
            <p:nvSpPr>
              <p:cNvPr id="9" name="Oval 10"/>
              <p:cNvSpPr>
                <a:spLocks noChangeArrowheads="1"/>
              </p:cNvSpPr>
              <p:nvPr/>
            </p:nvSpPr>
            <p:spPr bwMode="auto">
              <a:xfrm flipH="1">
                <a:off x="2115" y="1341"/>
                <a:ext cx="1487" cy="1081"/>
              </a:xfrm>
              <a:prstGeom prst="ellipse">
                <a:avLst/>
              </a:prstGeom>
              <a:solidFill>
                <a:schemeClr val="hlink"/>
              </a:solidFill>
              <a:ln w="9525">
                <a:noFill/>
                <a:round/>
                <a:headEnd/>
                <a:tailEnd/>
              </a:ln>
              <a:effectLst/>
            </p:spPr>
            <p:txBody>
              <a:bodyPr wrap="none" anchor="ctr"/>
              <a:lstStyle/>
              <a:p>
                <a:pPr algn="ctr"/>
                <a:endParaRPr lang="en-US" sz="3200" b="1" dirty="0">
                  <a:solidFill>
                    <a:schemeClr val="bg1"/>
                  </a:solidFill>
                </a:endParaRPr>
              </a:p>
            </p:txBody>
          </p:sp>
          <p:sp>
            <p:nvSpPr>
              <p:cNvPr id="10" name="Oval 11"/>
              <p:cNvSpPr>
                <a:spLocks noChangeArrowheads="1"/>
              </p:cNvSpPr>
              <p:nvPr/>
            </p:nvSpPr>
            <p:spPr bwMode="auto">
              <a:xfrm flipH="1">
                <a:off x="2245" y="1389"/>
                <a:ext cx="1202" cy="710"/>
              </a:xfrm>
              <a:prstGeom prst="ellipse">
                <a:avLst/>
              </a:prstGeom>
              <a:gradFill rotWithShape="1">
                <a:gsLst>
                  <a:gs pos="0">
                    <a:schemeClr val="hlink">
                      <a:gamma/>
                      <a:tint val="49020"/>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3200" b="1" dirty="0">
                  <a:solidFill>
                    <a:schemeClr val="bg1"/>
                  </a:solidFill>
                </a:endParaRPr>
              </a:p>
            </p:txBody>
          </p:sp>
        </p:grpSp>
        <p:sp>
          <p:nvSpPr>
            <p:cNvPr id="7" name="Rectangle 12"/>
            <p:cNvSpPr>
              <a:spLocks noChangeArrowheads="1"/>
            </p:cNvSpPr>
            <p:nvPr/>
          </p:nvSpPr>
          <p:spPr bwMode="auto">
            <a:xfrm>
              <a:off x="2549" y="1649"/>
              <a:ext cx="702" cy="317"/>
            </a:xfrm>
            <a:prstGeom prst="rect">
              <a:avLst/>
            </a:prstGeom>
            <a:noFill/>
            <a:ln w="9525">
              <a:noFill/>
              <a:miter lim="800000"/>
              <a:headEnd/>
              <a:tailEnd/>
            </a:ln>
            <a:effectLst/>
          </p:spPr>
          <p:txBody>
            <a:bodyPr wrap="square">
              <a:spAutoFit/>
            </a:bodyPr>
            <a:lstStyle/>
            <a:p>
              <a:r>
                <a:rPr lang="en-US" altLang="ko-KR" sz="4000" b="1" baseline="-25000" dirty="0">
                  <a:latin typeface="Calibri" panose="020F0502020204030204" pitchFamily="34" charset="0"/>
                  <a:ea typeface="굴림" charset="-127"/>
                  <a:cs typeface="Calibri" panose="020F0502020204030204" pitchFamily="34" charset="0"/>
                </a:rPr>
                <a:t>Why?</a:t>
              </a:r>
              <a:endParaRPr lang="en-US" sz="4000" b="1" baseline="-25000" dirty="0">
                <a:latin typeface="Calibri" panose="020F0502020204030204" pitchFamily="34" charset="0"/>
                <a:cs typeface="Calibri" panose="020F0502020204030204" pitchFamily="34" charset="0"/>
              </a:endParaRPr>
            </a:p>
          </p:txBody>
        </p:sp>
      </p:gr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905000" y="128588"/>
            <a:ext cx="5562601" cy="719137"/>
          </a:xfrm>
        </p:spPr>
        <p:txBody>
          <a:bodyPr/>
          <a:lstStyle/>
          <a:p>
            <a:r>
              <a:rPr lang="en-US" sz="2800" b="1" dirty="0">
                <a:latin typeface="Calibri" panose="020F0502020204030204" pitchFamily="34" charset="0"/>
                <a:cs typeface="Calibri" panose="020F0502020204030204" pitchFamily="34" charset="0"/>
              </a:rPr>
              <a:t>Friendraising</a:t>
            </a:r>
            <a:endParaRPr lang="uk-UA" sz="2800" b="1" dirty="0">
              <a:latin typeface="Calibri" panose="020F0502020204030204" pitchFamily="34" charset="0"/>
              <a:cs typeface="Calibri" panose="020F0502020204030204" pitchFamily="34" charset="0"/>
            </a:endParaRPr>
          </a:p>
        </p:txBody>
      </p:sp>
      <p:sp>
        <p:nvSpPr>
          <p:cNvPr id="4" name="AutoShape 4"/>
          <p:cNvSpPr>
            <a:spLocks noChangeArrowheads="1"/>
          </p:cNvSpPr>
          <p:nvPr/>
        </p:nvSpPr>
        <p:spPr bwMode="auto">
          <a:xfrm rot="5400000">
            <a:off x="3270250" y="2209800"/>
            <a:ext cx="936625" cy="10795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folHlink">
                  <a:gamma/>
                  <a:shade val="46275"/>
                  <a:invGamma/>
                </a:schemeClr>
              </a:gs>
              <a:gs pos="100000">
                <a:schemeClr val="folHlink"/>
              </a:gs>
            </a:gsLst>
            <a:lin ang="5400000" scaled="1"/>
          </a:gradFill>
          <a:ln w="9525">
            <a:noFill/>
            <a:miter lim="800000"/>
            <a:headEnd/>
            <a:tailEnd/>
          </a:ln>
          <a:effectLst/>
        </p:spPr>
        <p:txBody>
          <a:bodyPr wrap="none" anchor="ctr"/>
          <a:lstStyle/>
          <a:p>
            <a:endParaRPr lang="en-US" dirty="0"/>
          </a:p>
        </p:txBody>
      </p:sp>
      <p:sp>
        <p:nvSpPr>
          <p:cNvPr id="5" name="AutoShape 5"/>
          <p:cNvSpPr>
            <a:spLocks noChangeArrowheads="1"/>
          </p:cNvSpPr>
          <p:nvPr/>
        </p:nvSpPr>
        <p:spPr bwMode="auto">
          <a:xfrm rot="16200000" flipH="1">
            <a:off x="4529932" y="2245518"/>
            <a:ext cx="936625" cy="10080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folHlink">
                  <a:gamma/>
                  <a:shade val="46275"/>
                  <a:invGamma/>
                </a:schemeClr>
              </a:gs>
              <a:gs pos="100000">
                <a:schemeClr val="folHlink"/>
              </a:gs>
            </a:gsLst>
            <a:lin ang="5400000" scaled="1"/>
          </a:gradFill>
          <a:ln w="9525">
            <a:noFill/>
            <a:miter lim="800000"/>
            <a:headEnd/>
            <a:tailEnd/>
          </a:ln>
          <a:effectLst/>
        </p:spPr>
        <p:txBody>
          <a:bodyPr wrap="none" anchor="ctr"/>
          <a:lstStyle/>
          <a:p>
            <a:endParaRPr lang="en-US" dirty="0"/>
          </a:p>
        </p:txBody>
      </p:sp>
      <p:grpSp>
        <p:nvGrpSpPr>
          <p:cNvPr id="7" name="Group 13"/>
          <p:cNvGrpSpPr>
            <a:grpSpLocks/>
          </p:cNvGrpSpPr>
          <p:nvPr/>
        </p:nvGrpSpPr>
        <p:grpSpPr bwMode="auto">
          <a:xfrm>
            <a:off x="2549525" y="3576637"/>
            <a:ext cx="3621087" cy="1223963"/>
            <a:chOff x="1565" y="849"/>
            <a:chExt cx="1134" cy="993"/>
          </a:xfrm>
        </p:grpSpPr>
        <p:grpSp>
          <p:nvGrpSpPr>
            <p:cNvPr id="8" name="Group 14"/>
            <p:cNvGrpSpPr>
              <a:grpSpLocks/>
            </p:cNvGrpSpPr>
            <p:nvPr/>
          </p:nvGrpSpPr>
          <p:grpSpPr bwMode="auto">
            <a:xfrm>
              <a:off x="1565" y="849"/>
              <a:ext cx="1134" cy="993"/>
              <a:chOff x="2336" y="3117"/>
              <a:chExt cx="1134" cy="993"/>
            </a:xfrm>
          </p:grpSpPr>
          <p:grpSp>
            <p:nvGrpSpPr>
              <p:cNvPr id="10" name="Group 15"/>
              <p:cNvGrpSpPr>
                <a:grpSpLocks/>
              </p:cNvGrpSpPr>
              <p:nvPr/>
            </p:nvGrpSpPr>
            <p:grpSpPr bwMode="auto">
              <a:xfrm>
                <a:off x="2336" y="3117"/>
                <a:ext cx="1134" cy="993"/>
                <a:chOff x="868" y="1477"/>
                <a:chExt cx="4251" cy="2141"/>
              </a:xfrm>
            </p:grpSpPr>
            <p:sp>
              <p:nvSpPr>
                <p:cNvPr id="13" name="Oval 1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en-US" dirty="0"/>
                </a:p>
              </p:txBody>
            </p:sp>
            <p:sp>
              <p:nvSpPr>
                <p:cNvPr id="14" name="Oval 1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en-US" dirty="0"/>
                </a:p>
              </p:txBody>
            </p:sp>
          </p:grpSp>
          <p:sp>
            <p:nvSpPr>
              <p:cNvPr id="11" name="Oval 18"/>
              <p:cNvSpPr>
                <a:spLocks noChangeArrowheads="1"/>
              </p:cNvSpPr>
              <p:nvPr/>
            </p:nvSpPr>
            <p:spPr bwMode="auto">
              <a:xfrm flipH="1">
                <a:off x="2427" y="3208"/>
                <a:ext cx="953" cy="795"/>
              </a:xfrm>
              <a:prstGeom prst="ellipse">
                <a:avLst/>
              </a:prstGeom>
              <a:solidFill>
                <a:schemeClr val="accent1"/>
              </a:solidFill>
              <a:ln w="9525">
                <a:noFill/>
                <a:round/>
                <a:headEnd/>
                <a:tailEnd/>
              </a:ln>
              <a:effectLst/>
            </p:spPr>
            <p:txBody>
              <a:bodyPr wrap="none" anchor="ctr"/>
              <a:lstStyle/>
              <a:p>
                <a:pPr algn="ctr"/>
                <a:endParaRPr lang="en-US" sz="2000" b="1" dirty="0">
                  <a:solidFill>
                    <a:schemeClr val="bg1"/>
                  </a:solidFill>
                </a:endParaRPr>
              </a:p>
            </p:txBody>
          </p:sp>
          <p:sp>
            <p:nvSpPr>
              <p:cNvPr id="12" name="Oval 19"/>
              <p:cNvSpPr>
                <a:spLocks noChangeArrowheads="1"/>
              </p:cNvSpPr>
              <p:nvPr/>
            </p:nvSpPr>
            <p:spPr bwMode="auto">
              <a:xfrm flipH="1">
                <a:off x="2515" y="3229"/>
                <a:ext cx="771" cy="522"/>
              </a:xfrm>
              <a:prstGeom prst="ellipse">
                <a:avLst/>
              </a:prstGeom>
              <a:gradFill rotWithShape="1">
                <a:gsLst>
                  <a:gs pos="0">
                    <a:schemeClr val="accent1">
                      <a:gamma/>
                      <a:tint val="44314"/>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9" name="Rectangle 20"/>
            <p:cNvSpPr>
              <a:spLocks noChangeArrowheads="1"/>
            </p:cNvSpPr>
            <p:nvPr/>
          </p:nvSpPr>
          <p:spPr bwMode="auto">
            <a:xfrm>
              <a:off x="1746" y="1094"/>
              <a:ext cx="771" cy="375"/>
            </a:xfrm>
            <a:prstGeom prst="rect">
              <a:avLst/>
            </a:prstGeom>
            <a:noFill/>
            <a:ln w="9525">
              <a:noFill/>
              <a:miter lim="800000"/>
              <a:headEnd/>
              <a:tailEnd/>
            </a:ln>
            <a:effectLst/>
          </p:spPr>
          <p:txBody>
            <a:bodyPr wrap="square">
              <a:spAutoFit/>
            </a:bodyPr>
            <a:lstStyle/>
            <a:p>
              <a:pPr algn="ctr"/>
              <a:r>
                <a:rPr lang="en-US" sz="3600" b="1" baseline="-25000" dirty="0">
                  <a:latin typeface="Calibri" panose="020F0502020204030204" pitchFamily="34" charset="0"/>
                  <a:cs typeface="Calibri" panose="020F0502020204030204" pitchFamily="34" charset="0"/>
                </a:rPr>
                <a:t>Friendraising</a:t>
              </a:r>
            </a:p>
          </p:txBody>
        </p:sp>
      </p:grpSp>
      <p:grpSp>
        <p:nvGrpSpPr>
          <p:cNvPr id="23" name="Group 63"/>
          <p:cNvGrpSpPr>
            <a:grpSpLocks/>
          </p:cNvGrpSpPr>
          <p:nvPr/>
        </p:nvGrpSpPr>
        <p:grpSpPr bwMode="auto">
          <a:xfrm>
            <a:off x="381000" y="1700212"/>
            <a:ext cx="2743200" cy="1439863"/>
            <a:chOff x="249" y="1979"/>
            <a:chExt cx="907" cy="907"/>
          </a:xfrm>
        </p:grpSpPr>
        <p:grpSp>
          <p:nvGrpSpPr>
            <p:cNvPr id="24" name="Group 64"/>
            <p:cNvGrpSpPr>
              <a:grpSpLocks/>
            </p:cNvGrpSpPr>
            <p:nvPr/>
          </p:nvGrpSpPr>
          <p:grpSpPr bwMode="auto">
            <a:xfrm>
              <a:off x="249" y="1979"/>
              <a:ext cx="907" cy="907"/>
              <a:chOff x="431" y="2750"/>
              <a:chExt cx="1134" cy="993"/>
            </a:xfrm>
          </p:grpSpPr>
          <p:grpSp>
            <p:nvGrpSpPr>
              <p:cNvPr id="26" name="Group 65"/>
              <p:cNvGrpSpPr>
                <a:grpSpLocks/>
              </p:cNvGrpSpPr>
              <p:nvPr/>
            </p:nvGrpSpPr>
            <p:grpSpPr bwMode="auto">
              <a:xfrm>
                <a:off x="431" y="2750"/>
                <a:ext cx="1134" cy="993"/>
                <a:chOff x="868" y="1477"/>
                <a:chExt cx="4251" cy="2141"/>
              </a:xfrm>
            </p:grpSpPr>
            <p:sp>
              <p:nvSpPr>
                <p:cNvPr id="29" name="Oval 6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en-US" dirty="0"/>
                </a:p>
              </p:txBody>
            </p:sp>
            <p:sp>
              <p:nvSpPr>
                <p:cNvPr id="30" name="Oval 6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en-US" dirty="0"/>
                </a:p>
              </p:txBody>
            </p:sp>
          </p:grpSp>
          <p:sp>
            <p:nvSpPr>
              <p:cNvPr id="27" name="Oval 68"/>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dirty="0">
                  <a:solidFill>
                    <a:schemeClr val="bg1"/>
                  </a:solidFill>
                </a:endParaRPr>
              </a:p>
            </p:txBody>
          </p:sp>
          <p:sp>
            <p:nvSpPr>
              <p:cNvPr id="28" name="Oval 69"/>
              <p:cNvSpPr>
                <a:spLocks noChangeArrowheads="1"/>
              </p:cNvSpPr>
              <p:nvPr/>
            </p:nvSpPr>
            <p:spPr bwMode="auto">
              <a:xfrm flipH="1">
                <a:off x="611" y="2862"/>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25" name="Rectangle 70"/>
            <p:cNvSpPr>
              <a:spLocks noChangeArrowheads="1"/>
            </p:cNvSpPr>
            <p:nvPr/>
          </p:nvSpPr>
          <p:spPr bwMode="auto">
            <a:xfrm>
              <a:off x="249" y="2201"/>
              <a:ext cx="907" cy="291"/>
            </a:xfrm>
            <a:prstGeom prst="rect">
              <a:avLst/>
            </a:prstGeom>
            <a:noFill/>
            <a:ln w="9525">
              <a:noFill/>
              <a:miter lim="800000"/>
              <a:headEnd/>
              <a:tailEnd/>
            </a:ln>
            <a:effectLst/>
          </p:spPr>
          <p:txBody>
            <a:bodyPr>
              <a:spAutoFit/>
            </a:bodyPr>
            <a:lstStyle/>
            <a:p>
              <a:pPr algn="ctr"/>
              <a:r>
                <a:rPr lang="en-US" altLang="ko-KR" sz="3600" b="1" baseline="-25000" dirty="0">
                  <a:solidFill>
                    <a:schemeClr val="accent2">
                      <a:lumMod val="50000"/>
                    </a:schemeClr>
                  </a:solidFill>
                  <a:latin typeface="Calibri" panose="020F0502020204030204" pitchFamily="34" charset="0"/>
                  <a:ea typeface="굴림" charset="-127"/>
                  <a:cs typeface="Calibri" panose="020F0502020204030204" pitchFamily="34" charset="0"/>
                </a:rPr>
                <a:t>Cultivation</a:t>
              </a:r>
              <a:endParaRPr lang="en-US" sz="3200" b="1" baseline="-25000" dirty="0">
                <a:solidFill>
                  <a:schemeClr val="accent2">
                    <a:lumMod val="50000"/>
                  </a:schemeClr>
                </a:solidFill>
                <a:latin typeface="Calibri" panose="020F0502020204030204" pitchFamily="34" charset="0"/>
                <a:cs typeface="Calibri" panose="020F0502020204030204" pitchFamily="34" charset="0"/>
              </a:endParaRPr>
            </a:p>
          </p:txBody>
        </p:sp>
      </p:grpSp>
      <p:grpSp>
        <p:nvGrpSpPr>
          <p:cNvPr id="31" name="Group 71"/>
          <p:cNvGrpSpPr>
            <a:grpSpLocks/>
          </p:cNvGrpSpPr>
          <p:nvPr/>
        </p:nvGrpSpPr>
        <p:grpSpPr bwMode="auto">
          <a:xfrm>
            <a:off x="5561012" y="1747837"/>
            <a:ext cx="2743200" cy="1439863"/>
            <a:chOff x="249" y="1979"/>
            <a:chExt cx="907" cy="907"/>
          </a:xfrm>
        </p:grpSpPr>
        <p:grpSp>
          <p:nvGrpSpPr>
            <p:cNvPr id="32" name="Group 72"/>
            <p:cNvGrpSpPr>
              <a:grpSpLocks/>
            </p:cNvGrpSpPr>
            <p:nvPr/>
          </p:nvGrpSpPr>
          <p:grpSpPr bwMode="auto">
            <a:xfrm>
              <a:off x="249" y="1979"/>
              <a:ext cx="907" cy="907"/>
              <a:chOff x="431" y="2750"/>
              <a:chExt cx="1134" cy="993"/>
            </a:xfrm>
          </p:grpSpPr>
          <p:grpSp>
            <p:nvGrpSpPr>
              <p:cNvPr id="34" name="Group 73"/>
              <p:cNvGrpSpPr>
                <a:grpSpLocks/>
              </p:cNvGrpSpPr>
              <p:nvPr/>
            </p:nvGrpSpPr>
            <p:grpSpPr bwMode="auto">
              <a:xfrm>
                <a:off x="431" y="2750"/>
                <a:ext cx="1134" cy="993"/>
                <a:chOff x="868" y="1477"/>
                <a:chExt cx="4251" cy="2141"/>
              </a:xfrm>
            </p:grpSpPr>
            <p:sp>
              <p:nvSpPr>
                <p:cNvPr id="37" name="Oval 7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en-US" dirty="0"/>
                </a:p>
              </p:txBody>
            </p:sp>
            <p:sp>
              <p:nvSpPr>
                <p:cNvPr id="38" name="Oval 7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en-US" dirty="0"/>
                </a:p>
              </p:txBody>
            </p:sp>
          </p:grpSp>
          <p:sp>
            <p:nvSpPr>
              <p:cNvPr id="35" name="Oval 76"/>
              <p:cNvSpPr>
                <a:spLocks noChangeArrowheads="1"/>
              </p:cNvSpPr>
              <p:nvPr/>
            </p:nvSpPr>
            <p:spPr bwMode="auto">
              <a:xfrm flipH="1">
                <a:off x="522" y="2840"/>
                <a:ext cx="953" cy="798"/>
              </a:xfrm>
              <a:prstGeom prst="ellipse">
                <a:avLst/>
              </a:prstGeom>
              <a:solidFill>
                <a:schemeClr val="hlink"/>
              </a:solidFill>
              <a:ln w="9525">
                <a:noFill/>
                <a:round/>
                <a:headEnd/>
                <a:tailEnd/>
              </a:ln>
              <a:effectLst/>
            </p:spPr>
            <p:txBody>
              <a:bodyPr wrap="none" anchor="ctr"/>
              <a:lstStyle/>
              <a:p>
                <a:pPr algn="ctr"/>
                <a:endParaRPr lang="en-US" sz="2000" b="1" dirty="0">
                  <a:solidFill>
                    <a:schemeClr val="bg1"/>
                  </a:solidFill>
                </a:endParaRPr>
              </a:p>
            </p:txBody>
          </p:sp>
          <p:sp>
            <p:nvSpPr>
              <p:cNvPr id="36" name="Oval 77"/>
              <p:cNvSpPr>
                <a:spLocks noChangeArrowheads="1"/>
              </p:cNvSpPr>
              <p:nvPr/>
            </p:nvSpPr>
            <p:spPr bwMode="auto">
              <a:xfrm flipH="1">
                <a:off x="611" y="2862"/>
                <a:ext cx="771" cy="522"/>
              </a:xfrm>
              <a:prstGeom prst="ellipse">
                <a:avLst/>
              </a:prstGeom>
              <a:gradFill rotWithShape="1">
                <a:gsLst>
                  <a:gs pos="0">
                    <a:schemeClr val="hlink">
                      <a:gamma/>
                      <a:tint val="35686"/>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2000" b="1" dirty="0">
                  <a:solidFill>
                    <a:schemeClr val="bg1"/>
                  </a:solidFill>
                </a:endParaRPr>
              </a:p>
            </p:txBody>
          </p:sp>
        </p:grpSp>
        <p:sp>
          <p:nvSpPr>
            <p:cNvPr id="33" name="Rectangle 78"/>
            <p:cNvSpPr>
              <a:spLocks noChangeArrowheads="1"/>
            </p:cNvSpPr>
            <p:nvPr/>
          </p:nvSpPr>
          <p:spPr bwMode="auto">
            <a:xfrm>
              <a:off x="249" y="2219"/>
              <a:ext cx="907" cy="291"/>
            </a:xfrm>
            <a:prstGeom prst="rect">
              <a:avLst/>
            </a:prstGeom>
            <a:noFill/>
            <a:ln w="9525">
              <a:noFill/>
              <a:miter lim="800000"/>
              <a:headEnd/>
              <a:tailEnd/>
            </a:ln>
            <a:effectLst/>
          </p:spPr>
          <p:txBody>
            <a:bodyPr>
              <a:spAutoFit/>
            </a:bodyPr>
            <a:lstStyle/>
            <a:p>
              <a:pPr algn="ctr"/>
              <a:r>
                <a:rPr lang="en-US" altLang="ko-KR" sz="3600" b="1" baseline="-25000" dirty="0">
                  <a:latin typeface="Calibri" panose="020F0502020204030204" pitchFamily="34" charset="0"/>
                  <a:ea typeface="굴림" charset="-127"/>
                  <a:cs typeface="Calibri" panose="020F0502020204030204" pitchFamily="34" charset="0"/>
                </a:rPr>
                <a:t>Stewardship</a:t>
              </a:r>
              <a:endParaRPr lang="en-US" sz="2400" b="1" baseline="-25000" dirty="0">
                <a:latin typeface="Calibri" panose="020F0502020204030204" pitchFamily="34" charset="0"/>
                <a:cs typeface="Calibri" panose="020F0502020204030204"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amond(in)">
                                      <p:cBhvr>
                                        <p:cTn id="11" dur="2000"/>
                                        <p:tgtEl>
                                          <p:spTgt spid="31"/>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1000"/>
                                        <p:tgtEl>
                                          <p:spTgt spid="4"/>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1000"/>
                                        <p:tgtEl>
                                          <p:spTgt spid="5"/>
                                        </p:tgtEl>
                                      </p:cBhvr>
                                    </p:animEffect>
                                  </p:childTnLst>
                                </p:cTn>
                              </p:par>
                            </p:childTnLst>
                          </p:cTn>
                        </p:par>
                        <p:par>
                          <p:cTn id="19" fill="hold">
                            <p:stCondLst>
                              <p:cond delay="5000"/>
                            </p:stCondLst>
                            <p:childTnLst>
                              <p:par>
                                <p:cTn id="20" presetID="8"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782417" y="228600"/>
            <a:ext cx="5562601" cy="719137"/>
          </a:xfrm>
        </p:spPr>
        <p:txBody>
          <a:bodyPr/>
          <a:lstStyle/>
          <a:p>
            <a:r>
              <a:rPr lang="en-US" sz="2400" b="1" dirty="0">
                <a:latin typeface="Calibri" panose="020F0502020204030204" pitchFamily="34" charset="0"/>
                <a:cs typeface="Calibri" panose="020F0502020204030204" pitchFamily="34" charset="0"/>
              </a:rPr>
              <a:t>Developing Friends </a:t>
            </a:r>
            <a:endParaRPr lang="uk-UA" sz="2400" b="1" dirty="0">
              <a:latin typeface="Calibri" panose="020F0502020204030204" pitchFamily="34" charset="0"/>
              <a:cs typeface="Calibri" panose="020F0502020204030204" pitchFamily="34" charset="0"/>
            </a:endParaRPr>
          </a:p>
        </p:txBody>
      </p:sp>
      <p:sp>
        <p:nvSpPr>
          <p:cNvPr id="281603" name="Rectangle 3"/>
          <p:cNvSpPr>
            <a:spLocks noGrp="1" noChangeArrowheads="1"/>
          </p:cNvSpPr>
          <p:nvPr>
            <p:ph sz="quarter" idx="13"/>
          </p:nvPr>
        </p:nvSpPr>
        <p:spPr>
          <a:xfrm>
            <a:off x="533401" y="1219200"/>
            <a:ext cx="6781800" cy="4648200"/>
          </a:xfrm>
        </p:spPr>
        <p:txBody>
          <a:bodyPr/>
          <a:lstStyle/>
          <a:p>
            <a:r>
              <a:rPr lang="en-US" sz="2000" b="1" dirty="0">
                <a:latin typeface="Calibri" panose="020F0502020204030204" pitchFamily="34" charset="0"/>
                <a:cs typeface="Calibri" panose="020F0502020204030204" pitchFamily="34" charset="0"/>
              </a:rPr>
              <a:t>Why develop Friends rather than investors?</a:t>
            </a:r>
          </a:p>
          <a:p>
            <a:pPr lvl="1"/>
            <a:r>
              <a:rPr lang="en-US" sz="2000" b="0" dirty="0">
                <a:latin typeface="Calibri" panose="020F0502020204030204" pitchFamily="34" charset="0"/>
                <a:cs typeface="Calibri" panose="020F0502020204030204" pitchFamily="34" charset="0"/>
              </a:rPr>
              <a:t>Friends support you through the difficult times</a:t>
            </a:r>
          </a:p>
          <a:p>
            <a:pPr lvl="1"/>
            <a:r>
              <a:rPr lang="en-US" sz="2000" b="0" dirty="0">
                <a:latin typeface="Calibri" panose="020F0502020204030204" pitchFamily="34" charset="0"/>
                <a:cs typeface="Calibri" panose="020F0502020204030204" pitchFamily="34" charset="0"/>
              </a:rPr>
              <a:t>Friends give meaningful and sacrificial Investments</a:t>
            </a:r>
          </a:p>
          <a:p>
            <a:pPr lvl="1"/>
            <a:r>
              <a:rPr lang="en-US" sz="2000" b="0" dirty="0">
                <a:latin typeface="Calibri" panose="020F0502020204030204" pitchFamily="34" charset="0"/>
                <a:cs typeface="Calibri" panose="020F0502020204030204" pitchFamily="34" charset="0"/>
              </a:rPr>
              <a:t>Friends tell their friends about you</a:t>
            </a:r>
          </a:p>
          <a:p>
            <a:pPr lvl="1"/>
            <a:r>
              <a:rPr lang="en-US" sz="2000" b="0" dirty="0">
                <a:latin typeface="Calibri" panose="020F0502020204030204" pitchFamily="34" charset="0"/>
                <a:cs typeface="Calibri" panose="020F0502020204030204" pitchFamily="34" charset="0"/>
              </a:rPr>
              <a:t>Friends ask their friends to help</a:t>
            </a:r>
          </a:p>
          <a:p>
            <a:pPr lvl="1"/>
            <a:r>
              <a:rPr lang="en-US" sz="2000" b="0" dirty="0">
                <a:latin typeface="Calibri" panose="020F0502020204030204" pitchFamily="34" charset="0"/>
                <a:cs typeface="Calibri" panose="020F0502020204030204" pitchFamily="34" charset="0"/>
              </a:rPr>
              <a:t>Friends provide advice and feedback</a:t>
            </a:r>
          </a:p>
          <a:p>
            <a:pPr lvl="1"/>
            <a:r>
              <a:rPr lang="en-US" sz="2000" b="0" dirty="0">
                <a:latin typeface="Calibri" panose="020F0502020204030204" pitchFamily="34" charset="0"/>
                <a:cs typeface="Calibri" panose="020F0502020204030204" pitchFamily="34" charset="0"/>
              </a:rPr>
              <a:t>It is difficult to lose a friend</a:t>
            </a:r>
          </a:p>
          <a:p>
            <a:endParaRPr lang="uk-UA"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3">
                                            <p:txEl>
                                              <p:pRg st="3" end="3"/>
                                            </p:txEl>
                                          </p:spTgt>
                                        </p:tgtEl>
                                        <p:attrNameLst>
                                          <p:attrName>style.visibility</p:attrName>
                                        </p:attrNameLst>
                                      </p:cBhvr>
                                      <p:to>
                                        <p:strVal val="visible"/>
                                      </p:to>
                                    </p:set>
                                    <p:anim calcmode="lin" valueType="num">
                                      <p:cBhvr additive="base">
                                        <p:cTn id="25" dur="1000" fill="hold"/>
                                        <p:tgtEl>
                                          <p:spTgt spid="28160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81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3">
                                            <p:txEl>
                                              <p:pRg st="4" end="4"/>
                                            </p:txEl>
                                          </p:spTgt>
                                        </p:tgtEl>
                                        <p:attrNameLst>
                                          <p:attrName>style.visibility</p:attrName>
                                        </p:attrNameLst>
                                      </p:cBhvr>
                                      <p:to>
                                        <p:strVal val="visible"/>
                                      </p:to>
                                    </p:set>
                                    <p:anim calcmode="lin" valueType="num">
                                      <p:cBhvr additive="base">
                                        <p:cTn id="31" dur="10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81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3">
                                            <p:txEl>
                                              <p:pRg st="5" end="5"/>
                                            </p:txEl>
                                          </p:spTgt>
                                        </p:tgtEl>
                                        <p:attrNameLst>
                                          <p:attrName>style.visibility</p:attrName>
                                        </p:attrNameLst>
                                      </p:cBhvr>
                                      <p:to>
                                        <p:strVal val="visible"/>
                                      </p:to>
                                    </p:set>
                                    <p:anim calcmode="lin" valueType="num">
                                      <p:cBhvr additive="base">
                                        <p:cTn id="37" dur="1000" fill="hold"/>
                                        <p:tgtEl>
                                          <p:spTgt spid="28160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816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3">
                                            <p:txEl>
                                              <p:pRg st="6" end="6"/>
                                            </p:txEl>
                                          </p:spTgt>
                                        </p:tgtEl>
                                        <p:attrNameLst>
                                          <p:attrName>style.visibility</p:attrName>
                                        </p:attrNameLst>
                                      </p:cBhvr>
                                      <p:to>
                                        <p:strVal val="visible"/>
                                      </p:to>
                                    </p:set>
                                    <p:anim calcmode="lin" valueType="num">
                                      <p:cBhvr additive="base">
                                        <p:cTn id="43" dur="1000" fill="hold"/>
                                        <p:tgtEl>
                                          <p:spTgt spid="28160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8160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71"/>
          <p:cNvSpPr>
            <a:spLocks noChangeArrowheads="1"/>
          </p:cNvSpPr>
          <p:nvPr/>
        </p:nvSpPr>
        <p:spPr bwMode="auto">
          <a:xfrm>
            <a:off x="2819400" y="4242574"/>
            <a:ext cx="5400675" cy="71438"/>
          </a:xfrm>
          <a:prstGeom prst="parallelogram">
            <a:avLst>
              <a:gd name="adj" fmla="val 417897"/>
            </a:avLst>
          </a:prstGeom>
          <a:gradFill rotWithShape="1">
            <a:gsLst>
              <a:gs pos="0">
                <a:schemeClr val="bg1">
                  <a:alpha val="0"/>
                </a:schemeClr>
              </a:gs>
              <a:gs pos="100000">
                <a:schemeClr val="hlink"/>
              </a:gs>
            </a:gsLst>
            <a:lin ang="0" scaled="1"/>
          </a:gradFill>
          <a:ln w="9525">
            <a:noFill/>
            <a:miter lim="800000"/>
            <a:headEnd/>
            <a:tailEnd/>
          </a:ln>
          <a:effectLst/>
        </p:spPr>
        <p:txBody>
          <a:bodyPr wrap="none" anchor="ctr"/>
          <a:lstStyle/>
          <a:p>
            <a:endParaRPr lang="en-US" dirty="0"/>
          </a:p>
        </p:txBody>
      </p:sp>
      <p:sp>
        <p:nvSpPr>
          <p:cNvPr id="20" name="AutoShape 68"/>
          <p:cNvSpPr>
            <a:spLocks noChangeArrowheads="1"/>
          </p:cNvSpPr>
          <p:nvPr/>
        </p:nvSpPr>
        <p:spPr bwMode="auto">
          <a:xfrm flipV="1">
            <a:off x="259080" y="4302744"/>
            <a:ext cx="4389120" cy="805017"/>
          </a:xfrm>
          <a:custGeom>
            <a:avLst/>
            <a:gdLst>
              <a:gd name="G0" fmla="+- 3043 0 0"/>
              <a:gd name="G1" fmla="+- 21600 0 3043"/>
              <a:gd name="G2" fmla="*/ 3043 1 2"/>
              <a:gd name="G3" fmla="+- 21600 0 G2"/>
              <a:gd name="G4" fmla="+/ 3043 21600 2"/>
              <a:gd name="G5" fmla="+/ G1 0 2"/>
              <a:gd name="G6" fmla="*/ 21600 21600 3043"/>
              <a:gd name="G7" fmla="*/ G6 1 2"/>
              <a:gd name="G8" fmla="+- 21600 0 G7"/>
              <a:gd name="G9" fmla="*/ 21600 1 2"/>
              <a:gd name="G10" fmla="+- 3043 0 G9"/>
              <a:gd name="G11" fmla="?: G10 G8 0"/>
              <a:gd name="G12" fmla="?: G10 G7 21600"/>
              <a:gd name="T0" fmla="*/ 20078 w 21600"/>
              <a:gd name="T1" fmla="*/ 10800 h 21600"/>
              <a:gd name="T2" fmla="*/ 10800 w 21600"/>
              <a:gd name="T3" fmla="*/ 21600 h 21600"/>
              <a:gd name="T4" fmla="*/ 1522 w 21600"/>
              <a:gd name="T5" fmla="*/ 10800 h 21600"/>
              <a:gd name="T6" fmla="*/ 10800 w 21600"/>
              <a:gd name="T7" fmla="*/ 0 h 21600"/>
              <a:gd name="T8" fmla="*/ 3322 w 21600"/>
              <a:gd name="T9" fmla="*/ 3322 h 21600"/>
              <a:gd name="T10" fmla="*/ 18278 w 21600"/>
              <a:gd name="T11" fmla="*/ 18278 h 21600"/>
            </a:gdLst>
            <a:ahLst/>
            <a:cxnLst>
              <a:cxn ang="0">
                <a:pos x="T0" y="T1"/>
              </a:cxn>
              <a:cxn ang="0">
                <a:pos x="T2" y="T3"/>
              </a:cxn>
              <a:cxn ang="0">
                <a:pos x="T4" y="T5"/>
              </a:cxn>
              <a:cxn ang="0">
                <a:pos x="T6" y="T7"/>
              </a:cxn>
            </a:cxnLst>
            <a:rect l="T8" t="T9" r="T10" b="T11"/>
            <a:pathLst>
              <a:path w="21600" h="21600">
                <a:moveTo>
                  <a:pt x="0" y="0"/>
                </a:moveTo>
                <a:lnTo>
                  <a:pt x="3043" y="21600"/>
                </a:lnTo>
                <a:lnTo>
                  <a:pt x="18557" y="21600"/>
                </a:lnTo>
                <a:lnTo>
                  <a:pt x="21600" y="0"/>
                </a:lnTo>
                <a:close/>
              </a:path>
            </a:pathLst>
          </a:custGeom>
          <a:gradFill rotWithShape="1">
            <a:gsLst>
              <a:gs pos="0">
                <a:schemeClr val="hlink">
                  <a:gamma/>
                  <a:shade val="46275"/>
                  <a:invGamma/>
                </a:schemeClr>
              </a:gs>
              <a:gs pos="100000">
                <a:schemeClr val="hlink"/>
              </a:gs>
            </a:gsLst>
            <a:lin ang="0" scaled="1"/>
          </a:gradFill>
          <a:ln w="9525">
            <a:noFill/>
            <a:miter lim="800000"/>
            <a:headEnd/>
            <a:tailEnd/>
          </a:ln>
          <a:effectLst/>
          <a:scene3d>
            <a:camera prst="legacyObliqueTopRight"/>
            <a:lightRig rig="legacyFlat3" dir="t"/>
          </a:scene3d>
          <a:sp3d extrusionH="1370000" prstMaterial="legacyPlastic">
            <a:bevelT w="13500" h="13500" prst="angle"/>
            <a:bevelB w="13500" h="13500" prst="angle"/>
            <a:extrusionClr>
              <a:schemeClr val="hlink"/>
            </a:extrusionClr>
          </a:sp3d>
        </p:spPr>
        <p:txBody>
          <a:bodyPr wrap="none" anchor="ctr">
            <a:flatTx/>
          </a:bodyPr>
          <a:lstStyle/>
          <a:p>
            <a:endParaRPr lang="en-US" dirty="0"/>
          </a:p>
        </p:txBody>
      </p:sp>
      <p:sp>
        <p:nvSpPr>
          <p:cNvPr id="291906" name="AutoShape 66"/>
          <p:cNvSpPr>
            <a:spLocks noChangeArrowheads="1"/>
          </p:cNvSpPr>
          <p:nvPr/>
        </p:nvSpPr>
        <p:spPr bwMode="auto">
          <a:xfrm flipV="1">
            <a:off x="892176" y="3513912"/>
            <a:ext cx="3097212" cy="719137"/>
          </a:xfrm>
          <a:custGeom>
            <a:avLst/>
            <a:gdLst>
              <a:gd name="G0" fmla="+- 3000 0 0"/>
              <a:gd name="G1" fmla="+- 21600 0 3000"/>
              <a:gd name="G2" fmla="*/ 3000 1 2"/>
              <a:gd name="G3" fmla="+- 21600 0 G2"/>
              <a:gd name="G4" fmla="+/ 3000 21600 2"/>
              <a:gd name="G5" fmla="+/ G1 0 2"/>
              <a:gd name="G6" fmla="*/ 21600 21600 3000"/>
              <a:gd name="G7" fmla="*/ G6 1 2"/>
              <a:gd name="G8" fmla="+- 21600 0 G7"/>
              <a:gd name="G9" fmla="*/ 21600 1 2"/>
              <a:gd name="G10" fmla="+- 3000 0 G9"/>
              <a:gd name="G11" fmla="?: G10 G8 0"/>
              <a:gd name="G12" fmla="?: G10 G7 21600"/>
              <a:gd name="T0" fmla="*/ 20100 w 21600"/>
              <a:gd name="T1" fmla="*/ 10800 h 21600"/>
              <a:gd name="T2" fmla="*/ 10800 w 21600"/>
              <a:gd name="T3" fmla="*/ 21600 h 21600"/>
              <a:gd name="T4" fmla="*/ 1500 w 21600"/>
              <a:gd name="T5" fmla="*/ 10800 h 21600"/>
              <a:gd name="T6" fmla="*/ 10800 w 21600"/>
              <a:gd name="T7" fmla="*/ 0 h 21600"/>
              <a:gd name="T8" fmla="*/ 3300 w 21600"/>
              <a:gd name="T9" fmla="*/ 3300 h 21600"/>
              <a:gd name="T10" fmla="*/ 18300 w 21600"/>
              <a:gd name="T11" fmla="*/ 18300 h 21600"/>
            </a:gdLst>
            <a:ahLst/>
            <a:cxnLst>
              <a:cxn ang="0">
                <a:pos x="T0" y="T1"/>
              </a:cxn>
              <a:cxn ang="0">
                <a:pos x="T2" y="T3"/>
              </a:cxn>
              <a:cxn ang="0">
                <a:pos x="T4" y="T5"/>
              </a:cxn>
              <a:cxn ang="0">
                <a:pos x="T6" y="T7"/>
              </a:cxn>
            </a:cxnLst>
            <a:rect l="T8" t="T9" r="T10" b="T11"/>
            <a:pathLst>
              <a:path w="21600" h="21600">
                <a:moveTo>
                  <a:pt x="0" y="0"/>
                </a:moveTo>
                <a:lnTo>
                  <a:pt x="3000" y="21600"/>
                </a:lnTo>
                <a:lnTo>
                  <a:pt x="18600" y="21600"/>
                </a:lnTo>
                <a:lnTo>
                  <a:pt x="21600" y="0"/>
                </a:lnTo>
                <a:close/>
              </a:path>
            </a:pathLst>
          </a:custGeom>
          <a:gradFill rotWithShape="1">
            <a:gsLst>
              <a:gs pos="0">
                <a:schemeClr val="accent1">
                  <a:gamma/>
                  <a:shade val="46275"/>
                  <a:invGamma/>
                </a:schemeClr>
              </a:gs>
              <a:gs pos="100000">
                <a:schemeClr val="accent1"/>
              </a:gs>
            </a:gsLst>
            <a:lin ang="0" scaled="1"/>
          </a:gradFill>
          <a:ln w="9525">
            <a:noFill/>
            <a:miter lim="800000"/>
            <a:headEnd/>
            <a:tailEnd/>
          </a:ln>
          <a:effectLst/>
          <a:scene3d>
            <a:camera prst="legacyObliqueTopRight"/>
            <a:lightRig rig="legacyFlat4" dir="t"/>
          </a:scene3d>
          <a:sp3d extrusionH="1370000" prstMaterial="legacyPlastic">
            <a:bevelT w="13500" h="13500" prst="angle"/>
            <a:bevelB w="13500" h="13500" prst="angle"/>
            <a:extrusionClr>
              <a:schemeClr val="accent1"/>
            </a:extrusionClr>
          </a:sp3d>
        </p:spPr>
        <p:txBody>
          <a:bodyPr rot="10800000" wrap="none" anchor="ctr">
            <a:flatTx/>
          </a:bodyPr>
          <a:lstStyle/>
          <a:p>
            <a:pPr algn="ctr"/>
            <a:endParaRPr lang="en-US" sz="3200" baseline="-25000" dirty="0">
              <a:solidFill>
                <a:schemeClr val="bg1"/>
              </a:solidFill>
            </a:endParaRPr>
          </a:p>
        </p:txBody>
      </p:sp>
      <p:sp>
        <p:nvSpPr>
          <p:cNvPr id="291907" name="AutoShape 67"/>
          <p:cNvSpPr>
            <a:spLocks noChangeArrowheads="1"/>
          </p:cNvSpPr>
          <p:nvPr/>
        </p:nvSpPr>
        <p:spPr bwMode="auto">
          <a:xfrm flipV="1">
            <a:off x="1362076" y="2937649"/>
            <a:ext cx="2157412" cy="503238"/>
          </a:xfrm>
          <a:custGeom>
            <a:avLst/>
            <a:gdLst>
              <a:gd name="G0" fmla="+- 3056 0 0"/>
              <a:gd name="G1" fmla="+- 21600 0 3056"/>
              <a:gd name="G2" fmla="*/ 3056 1 2"/>
              <a:gd name="G3" fmla="+- 21600 0 G2"/>
              <a:gd name="G4" fmla="+/ 3056 21600 2"/>
              <a:gd name="G5" fmla="+/ G1 0 2"/>
              <a:gd name="G6" fmla="*/ 21600 21600 3056"/>
              <a:gd name="G7" fmla="*/ G6 1 2"/>
              <a:gd name="G8" fmla="+- 21600 0 G7"/>
              <a:gd name="G9" fmla="*/ 21600 1 2"/>
              <a:gd name="G10" fmla="+- 3056 0 G9"/>
              <a:gd name="G11" fmla="?: G10 G8 0"/>
              <a:gd name="G12" fmla="?: G10 G7 21600"/>
              <a:gd name="T0" fmla="*/ 20072 w 21600"/>
              <a:gd name="T1" fmla="*/ 10800 h 21600"/>
              <a:gd name="T2" fmla="*/ 10800 w 21600"/>
              <a:gd name="T3" fmla="*/ 21600 h 21600"/>
              <a:gd name="T4" fmla="*/ 1528 w 21600"/>
              <a:gd name="T5" fmla="*/ 10800 h 21600"/>
              <a:gd name="T6" fmla="*/ 10800 w 21600"/>
              <a:gd name="T7" fmla="*/ 0 h 21600"/>
              <a:gd name="T8" fmla="*/ 3328 w 21600"/>
              <a:gd name="T9" fmla="*/ 3328 h 21600"/>
              <a:gd name="T10" fmla="*/ 18272 w 21600"/>
              <a:gd name="T11" fmla="*/ 18272 h 21600"/>
            </a:gdLst>
            <a:ahLst/>
            <a:cxnLst>
              <a:cxn ang="0">
                <a:pos x="T0" y="T1"/>
              </a:cxn>
              <a:cxn ang="0">
                <a:pos x="T2" y="T3"/>
              </a:cxn>
              <a:cxn ang="0">
                <a:pos x="T4" y="T5"/>
              </a:cxn>
              <a:cxn ang="0">
                <a:pos x="T6" y="T7"/>
              </a:cxn>
            </a:cxnLst>
            <a:rect l="T8" t="T9" r="T10" b="T11"/>
            <a:pathLst>
              <a:path w="21600" h="21600">
                <a:moveTo>
                  <a:pt x="0" y="0"/>
                </a:moveTo>
                <a:lnTo>
                  <a:pt x="3056" y="21600"/>
                </a:lnTo>
                <a:lnTo>
                  <a:pt x="18544" y="21600"/>
                </a:lnTo>
                <a:lnTo>
                  <a:pt x="21600" y="0"/>
                </a:lnTo>
                <a:close/>
              </a:path>
            </a:pathLst>
          </a:custGeom>
          <a:gradFill rotWithShape="1">
            <a:gsLst>
              <a:gs pos="0">
                <a:schemeClr val="accent2">
                  <a:gamma/>
                  <a:shade val="46275"/>
                  <a:invGamma/>
                </a:schemeClr>
              </a:gs>
              <a:gs pos="100000">
                <a:schemeClr val="accent2"/>
              </a:gs>
            </a:gsLst>
            <a:lin ang="0" scaled="1"/>
          </a:gradFill>
          <a:ln w="9525">
            <a:noFill/>
            <a:miter lim="800000"/>
            <a:headEnd/>
            <a:tailEnd/>
          </a:ln>
          <a:effectLst/>
          <a:scene3d>
            <a:camera prst="legacyObliqueTopRight"/>
            <a:lightRig rig="legacyFlat3" dir="t"/>
          </a:scene3d>
          <a:sp3d extrusionH="1370000" prstMaterial="legacyPlastic">
            <a:bevelT w="13500" h="13500" prst="angle"/>
            <a:bevelB w="13500" h="13500" prst="angle"/>
            <a:extrusionClr>
              <a:schemeClr val="accent2"/>
            </a:extrusionClr>
          </a:sp3d>
        </p:spPr>
        <p:txBody>
          <a:bodyPr wrap="none" anchor="ctr">
            <a:flatTx/>
          </a:bodyPr>
          <a:lstStyle/>
          <a:p>
            <a:endParaRPr lang="en-US" dirty="0"/>
          </a:p>
        </p:txBody>
      </p:sp>
      <p:sp>
        <p:nvSpPr>
          <p:cNvPr id="291908" name="AutoShape 68"/>
          <p:cNvSpPr>
            <a:spLocks noChangeArrowheads="1"/>
          </p:cNvSpPr>
          <p:nvPr/>
        </p:nvSpPr>
        <p:spPr bwMode="auto">
          <a:xfrm flipV="1">
            <a:off x="1698626" y="2493149"/>
            <a:ext cx="1498600" cy="361950"/>
          </a:xfrm>
          <a:custGeom>
            <a:avLst/>
            <a:gdLst>
              <a:gd name="G0" fmla="+- 3043 0 0"/>
              <a:gd name="G1" fmla="+- 21600 0 3043"/>
              <a:gd name="G2" fmla="*/ 3043 1 2"/>
              <a:gd name="G3" fmla="+- 21600 0 G2"/>
              <a:gd name="G4" fmla="+/ 3043 21600 2"/>
              <a:gd name="G5" fmla="+/ G1 0 2"/>
              <a:gd name="G6" fmla="*/ 21600 21600 3043"/>
              <a:gd name="G7" fmla="*/ G6 1 2"/>
              <a:gd name="G8" fmla="+- 21600 0 G7"/>
              <a:gd name="G9" fmla="*/ 21600 1 2"/>
              <a:gd name="G10" fmla="+- 3043 0 G9"/>
              <a:gd name="G11" fmla="?: G10 G8 0"/>
              <a:gd name="G12" fmla="?: G10 G7 21600"/>
              <a:gd name="T0" fmla="*/ 20078 w 21600"/>
              <a:gd name="T1" fmla="*/ 10800 h 21600"/>
              <a:gd name="T2" fmla="*/ 10800 w 21600"/>
              <a:gd name="T3" fmla="*/ 21600 h 21600"/>
              <a:gd name="T4" fmla="*/ 1522 w 21600"/>
              <a:gd name="T5" fmla="*/ 10800 h 21600"/>
              <a:gd name="T6" fmla="*/ 10800 w 21600"/>
              <a:gd name="T7" fmla="*/ 0 h 21600"/>
              <a:gd name="T8" fmla="*/ 3322 w 21600"/>
              <a:gd name="T9" fmla="*/ 3322 h 21600"/>
              <a:gd name="T10" fmla="*/ 18278 w 21600"/>
              <a:gd name="T11" fmla="*/ 18278 h 21600"/>
            </a:gdLst>
            <a:ahLst/>
            <a:cxnLst>
              <a:cxn ang="0">
                <a:pos x="T0" y="T1"/>
              </a:cxn>
              <a:cxn ang="0">
                <a:pos x="T2" y="T3"/>
              </a:cxn>
              <a:cxn ang="0">
                <a:pos x="T4" y="T5"/>
              </a:cxn>
              <a:cxn ang="0">
                <a:pos x="T6" y="T7"/>
              </a:cxn>
            </a:cxnLst>
            <a:rect l="T8" t="T9" r="T10" b="T11"/>
            <a:pathLst>
              <a:path w="21600" h="21600">
                <a:moveTo>
                  <a:pt x="0" y="0"/>
                </a:moveTo>
                <a:lnTo>
                  <a:pt x="3043" y="21600"/>
                </a:lnTo>
                <a:lnTo>
                  <a:pt x="18557" y="21600"/>
                </a:lnTo>
                <a:lnTo>
                  <a:pt x="21600" y="0"/>
                </a:lnTo>
                <a:close/>
              </a:path>
            </a:pathLst>
          </a:custGeom>
          <a:gradFill rotWithShape="1">
            <a:gsLst>
              <a:gs pos="0">
                <a:schemeClr val="hlink">
                  <a:gamma/>
                  <a:shade val="46275"/>
                  <a:invGamma/>
                </a:schemeClr>
              </a:gs>
              <a:gs pos="100000">
                <a:schemeClr val="hlink"/>
              </a:gs>
            </a:gsLst>
            <a:lin ang="0" scaled="1"/>
          </a:gradFill>
          <a:ln w="9525">
            <a:noFill/>
            <a:miter lim="800000"/>
            <a:headEnd/>
            <a:tailEnd/>
          </a:ln>
          <a:effectLst/>
          <a:scene3d>
            <a:camera prst="legacyObliqueTopRight"/>
            <a:lightRig rig="legacyFlat3" dir="t"/>
          </a:scene3d>
          <a:sp3d extrusionH="1370000" prstMaterial="legacyPlastic">
            <a:bevelT w="13500" h="13500" prst="angle"/>
            <a:bevelB w="13500" h="13500" prst="angle"/>
            <a:extrusionClr>
              <a:schemeClr val="hlink"/>
            </a:extrusionClr>
          </a:sp3d>
        </p:spPr>
        <p:txBody>
          <a:bodyPr wrap="none" anchor="ctr">
            <a:flatTx/>
          </a:bodyPr>
          <a:lstStyle/>
          <a:p>
            <a:endParaRPr lang="en-US" dirty="0"/>
          </a:p>
        </p:txBody>
      </p:sp>
      <p:sp>
        <p:nvSpPr>
          <p:cNvPr id="291909" name="AutoShape 69"/>
          <p:cNvSpPr>
            <a:spLocks noChangeArrowheads="1"/>
          </p:cNvSpPr>
          <p:nvPr/>
        </p:nvSpPr>
        <p:spPr bwMode="auto">
          <a:xfrm flipV="1">
            <a:off x="1919288" y="1548587"/>
            <a:ext cx="1041400" cy="871537"/>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gradFill rotWithShape="1">
            <a:gsLst>
              <a:gs pos="0">
                <a:schemeClr val="bg2">
                  <a:gamma/>
                  <a:shade val="46275"/>
                  <a:invGamma/>
                </a:schemeClr>
              </a:gs>
              <a:gs pos="100000">
                <a:schemeClr val="bg2"/>
              </a:gs>
            </a:gsLst>
            <a:lin ang="0" scaled="1"/>
          </a:gradFill>
          <a:ln w="9525">
            <a:noFill/>
            <a:miter lim="800000"/>
            <a:headEnd/>
            <a:tailEnd/>
          </a:ln>
          <a:effectLst/>
          <a:scene3d>
            <a:camera prst="legacyObliqueTopRight"/>
            <a:lightRig rig="legacyFlat3" dir="t"/>
          </a:scene3d>
          <a:sp3d extrusionH="1370000" prstMaterial="legacyPlastic">
            <a:bevelT w="13500" h="13500" prst="angle"/>
            <a:bevelB w="13500" h="13500" prst="angle"/>
            <a:extrusionClr>
              <a:schemeClr val="bg2"/>
            </a:extrusionClr>
          </a:sp3d>
        </p:spPr>
        <p:txBody>
          <a:bodyPr wrap="none" anchor="ctr">
            <a:flatTx/>
          </a:bodyPr>
          <a:lstStyle/>
          <a:p>
            <a:endParaRPr lang="en-US" dirty="0"/>
          </a:p>
        </p:txBody>
      </p:sp>
      <p:sp>
        <p:nvSpPr>
          <p:cNvPr id="291910" name="AutoShape 70"/>
          <p:cNvSpPr>
            <a:spLocks noChangeArrowheads="1"/>
          </p:cNvSpPr>
          <p:nvPr/>
        </p:nvSpPr>
        <p:spPr bwMode="auto">
          <a:xfrm>
            <a:off x="2555875" y="1497787"/>
            <a:ext cx="5616575" cy="73025"/>
          </a:xfrm>
          <a:prstGeom prst="parallelogram">
            <a:avLst>
              <a:gd name="adj" fmla="val 425158"/>
            </a:avLst>
          </a:prstGeom>
          <a:gradFill rotWithShape="1">
            <a:gsLst>
              <a:gs pos="0">
                <a:schemeClr val="bg1">
                  <a:alpha val="0"/>
                </a:schemeClr>
              </a:gs>
              <a:gs pos="100000">
                <a:schemeClr val="bg2"/>
              </a:gs>
            </a:gsLst>
            <a:lin ang="0" scaled="1"/>
          </a:gradFill>
          <a:ln w="9525">
            <a:noFill/>
            <a:miter lim="800000"/>
            <a:headEnd/>
            <a:tailEnd/>
          </a:ln>
          <a:effectLst/>
        </p:spPr>
        <p:txBody>
          <a:bodyPr wrap="none" anchor="ctr"/>
          <a:lstStyle/>
          <a:p>
            <a:endParaRPr lang="en-US" dirty="0"/>
          </a:p>
        </p:txBody>
      </p:sp>
      <p:sp>
        <p:nvSpPr>
          <p:cNvPr id="291911" name="AutoShape 71"/>
          <p:cNvSpPr>
            <a:spLocks noChangeArrowheads="1"/>
          </p:cNvSpPr>
          <p:nvPr/>
        </p:nvSpPr>
        <p:spPr bwMode="auto">
          <a:xfrm>
            <a:off x="2771775" y="2147074"/>
            <a:ext cx="5400675" cy="71438"/>
          </a:xfrm>
          <a:prstGeom prst="parallelogram">
            <a:avLst>
              <a:gd name="adj" fmla="val 417897"/>
            </a:avLst>
          </a:prstGeom>
          <a:gradFill rotWithShape="1">
            <a:gsLst>
              <a:gs pos="0">
                <a:schemeClr val="bg1">
                  <a:alpha val="0"/>
                </a:schemeClr>
              </a:gs>
              <a:gs pos="100000">
                <a:schemeClr val="hlink"/>
              </a:gs>
            </a:gsLst>
            <a:lin ang="0" scaled="1"/>
          </a:gradFill>
          <a:ln w="9525">
            <a:noFill/>
            <a:miter lim="800000"/>
            <a:headEnd/>
            <a:tailEnd/>
          </a:ln>
          <a:effectLst/>
        </p:spPr>
        <p:txBody>
          <a:bodyPr wrap="none" anchor="ctr"/>
          <a:lstStyle/>
          <a:p>
            <a:endParaRPr lang="en-US" dirty="0"/>
          </a:p>
        </p:txBody>
      </p:sp>
      <p:sp>
        <p:nvSpPr>
          <p:cNvPr id="291912" name="AutoShape 72"/>
          <p:cNvSpPr>
            <a:spLocks noChangeArrowheads="1"/>
          </p:cNvSpPr>
          <p:nvPr/>
        </p:nvSpPr>
        <p:spPr bwMode="auto">
          <a:xfrm>
            <a:off x="3132138" y="2683649"/>
            <a:ext cx="5113337" cy="73025"/>
          </a:xfrm>
          <a:prstGeom prst="parallelogram">
            <a:avLst>
              <a:gd name="adj" fmla="val 387065"/>
            </a:avLst>
          </a:prstGeom>
          <a:gradFill rotWithShape="1">
            <a:gsLst>
              <a:gs pos="0">
                <a:schemeClr val="bg1">
                  <a:alpha val="0"/>
                </a:schemeClr>
              </a:gs>
              <a:gs pos="100000">
                <a:schemeClr val="accent2"/>
              </a:gs>
            </a:gsLst>
            <a:lin ang="0" scaled="1"/>
          </a:gradFill>
          <a:ln w="9525">
            <a:noFill/>
            <a:miter lim="800000"/>
            <a:headEnd/>
            <a:tailEnd/>
          </a:ln>
          <a:effectLst/>
        </p:spPr>
        <p:txBody>
          <a:bodyPr wrap="none" anchor="ctr"/>
          <a:lstStyle/>
          <a:p>
            <a:endParaRPr lang="en-US" dirty="0"/>
          </a:p>
        </p:txBody>
      </p:sp>
      <p:sp>
        <p:nvSpPr>
          <p:cNvPr id="291913" name="AutoShape 73"/>
          <p:cNvSpPr>
            <a:spLocks noChangeArrowheads="1"/>
          </p:cNvSpPr>
          <p:nvPr/>
        </p:nvSpPr>
        <p:spPr bwMode="auto">
          <a:xfrm>
            <a:off x="3635375" y="3332937"/>
            <a:ext cx="4608513" cy="73025"/>
          </a:xfrm>
          <a:prstGeom prst="parallelogram">
            <a:avLst>
              <a:gd name="adj" fmla="val 348851"/>
            </a:avLst>
          </a:prstGeom>
          <a:gradFill rotWithShape="1">
            <a:gsLst>
              <a:gs pos="0">
                <a:schemeClr val="bg1">
                  <a:alpha val="0"/>
                </a:schemeClr>
              </a:gs>
              <a:gs pos="100000">
                <a:schemeClr val="accent1"/>
              </a:gs>
            </a:gsLst>
            <a:lin ang="0" scaled="1"/>
          </a:gradFill>
          <a:ln w="9525">
            <a:noFill/>
            <a:miter lim="800000"/>
            <a:headEnd/>
            <a:tailEnd/>
          </a:ln>
          <a:effectLst/>
        </p:spPr>
        <p:txBody>
          <a:bodyPr wrap="none" anchor="ctr"/>
          <a:lstStyle/>
          <a:p>
            <a:endParaRPr lang="en-US" dirty="0"/>
          </a:p>
        </p:txBody>
      </p:sp>
      <p:sp>
        <p:nvSpPr>
          <p:cNvPr id="291914" name="Text Box 74"/>
          <p:cNvSpPr txBox="1">
            <a:spLocks noChangeArrowheads="1"/>
          </p:cNvSpPr>
          <p:nvPr/>
        </p:nvSpPr>
        <p:spPr bwMode="auto">
          <a:xfrm rot="16200000">
            <a:off x="6377286" y="-207188"/>
            <a:ext cx="923330" cy="2949575"/>
          </a:xfrm>
          <a:prstGeom prst="rect">
            <a:avLst/>
          </a:prstGeom>
          <a:noFill/>
          <a:ln w="9525" algn="ctr">
            <a:noFill/>
            <a:miter lim="800000"/>
            <a:headEnd/>
            <a:tailEnd/>
          </a:ln>
          <a:effectLst/>
        </p:spPr>
        <p:txBody>
          <a:bodyPr vert="eaVert">
            <a:spAutoFit/>
          </a:bodyPr>
          <a:lstStyle/>
          <a:p>
            <a:pPr algn="ctr" eaLnBrk="0" hangingPunct="0"/>
            <a:r>
              <a:rPr lang="en-US" altLang="ko-KR" sz="2400" b="1" dirty="0">
                <a:solidFill>
                  <a:schemeClr val="bg2"/>
                </a:solidFill>
                <a:ea typeface="굴림" charset="-127"/>
              </a:rPr>
              <a:t>Planned Investments</a:t>
            </a:r>
          </a:p>
        </p:txBody>
      </p:sp>
      <p:sp>
        <p:nvSpPr>
          <p:cNvPr id="291915" name="Text Box 75"/>
          <p:cNvSpPr txBox="1">
            <a:spLocks noChangeArrowheads="1"/>
          </p:cNvSpPr>
          <p:nvPr/>
        </p:nvSpPr>
        <p:spPr bwMode="auto">
          <a:xfrm rot="16200000">
            <a:off x="6377286" y="440512"/>
            <a:ext cx="923330" cy="2949575"/>
          </a:xfrm>
          <a:prstGeom prst="rect">
            <a:avLst/>
          </a:prstGeom>
          <a:noFill/>
          <a:ln w="9525" algn="ctr">
            <a:noFill/>
            <a:miter lim="800000"/>
            <a:headEnd/>
            <a:tailEnd/>
          </a:ln>
          <a:effectLst/>
        </p:spPr>
        <p:txBody>
          <a:bodyPr vert="eaVert">
            <a:spAutoFit/>
          </a:bodyPr>
          <a:lstStyle/>
          <a:p>
            <a:pPr algn="ctr" eaLnBrk="0" hangingPunct="0"/>
            <a:r>
              <a:rPr lang="en-US" altLang="ko-KR" sz="2400" b="1" dirty="0">
                <a:solidFill>
                  <a:schemeClr val="bg2"/>
                </a:solidFill>
                <a:ea typeface="굴림" charset="-127"/>
              </a:rPr>
              <a:t>Capital Investments</a:t>
            </a:r>
          </a:p>
        </p:txBody>
      </p:sp>
      <p:sp>
        <p:nvSpPr>
          <p:cNvPr id="291916" name="Text Box 76"/>
          <p:cNvSpPr txBox="1">
            <a:spLocks noChangeArrowheads="1"/>
          </p:cNvSpPr>
          <p:nvPr/>
        </p:nvSpPr>
        <p:spPr bwMode="auto">
          <a:xfrm rot="16200000">
            <a:off x="6565127" y="1016774"/>
            <a:ext cx="553998" cy="2949575"/>
          </a:xfrm>
          <a:prstGeom prst="rect">
            <a:avLst/>
          </a:prstGeom>
          <a:noFill/>
          <a:ln w="9525" algn="ctr">
            <a:noFill/>
            <a:miter lim="800000"/>
            <a:headEnd/>
            <a:tailEnd/>
          </a:ln>
          <a:effectLst/>
        </p:spPr>
        <p:txBody>
          <a:bodyPr vert="eaVert">
            <a:spAutoFit/>
          </a:bodyPr>
          <a:lstStyle/>
          <a:p>
            <a:pPr algn="ctr" eaLnBrk="0" hangingPunct="0"/>
            <a:r>
              <a:rPr lang="en-US" altLang="ko-KR" sz="2400" b="1" dirty="0">
                <a:solidFill>
                  <a:schemeClr val="bg2"/>
                </a:solidFill>
                <a:ea typeface="굴림" charset="-127"/>
              </a:rPr>
              <a:t>Major Investments</a:t>
            </a:r>
          </a:p>
        </p:txBody>
      </p:sp>
      <p:sp>
        <p:nvSpPr>
          <p:cNvPr id="291917" name="Text Box 77"/>
          <p:cNvSpPr txBox="1">
            <a:spLocks noChangeArrowheads="1"/>
          </p:cNvSpPr>
          <p:nvPr/>
        </p:nvSpPr>
        <p:spPr bwMode="auto">
          <a:xfrm rot="16200000">
            <a:off x="6380461" y="1666062"/>
            <a:ext cx="923330" cy="2949575"/>
          </a:xfrm>
          <a:prstGeom prst="rect">
            <a:avLst/>
          </a:prstGeom>
          <a:noFill/>
          <a:ln w="9525" algn="ctr">
            <a:noFill/>
            <a:miter lim="800000"/>
            <a:headEnd/>
            <a:tailEnd/>
          </a:ln>
          <a:effectLst/>
        </p:spPr>
        <p:txBody>
          <a:bodyPr vert="eaVert">
            <a:spAutoFit/>
          </a:bodyPr>
          <a:lstStyle/>
          <a:p>
            <a:pPr algn="ctr" eaLnBrk="0" hangingPunct="0"/>
            <a:r>
              <a:rPr lang="en-US" altLang="ko-KR" sz="2400" b="1" dirty="0">
                <a:solidFill>
                  <a:schemeClr val="bg2"/>
                </a:solidFill>
                <a:ea typeface="굴림" charset="-127"/>
              </a:rPr>
              <a:t>Annual Investments</a:t>
            </a:r>
          </a:p>
        </p:txBody>
      </p:sp>
      <p:sp>
        <p:nvSpPr>
          <p:cNvPr id="24" name="Text Box 75"/>
          <p:cNvSpPr txBox="1">
            <a:spLocks noChangeArrowheads="1"/>
          </p:cNvSpPr>
          <p:nvPr/>
        </p:nvSpPr>
        <p:spPr bwMode="auto">
          <a:xfrm rot="16200000">
            <a:off x="6609577" y="2536012"/>
            <a:ext cx="553998" cy="2949575"/>
          </a:xfrm>
          <a:prstGeom prst="rect">
            <a:avLst/>
          </a:prstGeom>
          <a:noFill/>
          <a:ln w="9525" algn="ctr">
            <a:noFill/>
            <a:miter lim="800000"/>
            <a:headEnd/>
            <a:tailEnd/>
          </a:ln>
          <a:effectLst/>
        </p:spPr>
        <p:txBody>
          <a:bodyPr vert="eaVert">
            <a:spAutoFit/>
          </a:bodyPr>
          <a:lstStyle/>
          <a:p>
            <a:pPr algn="ctr" eaLnBrk="0" hangingPunct="0"/>
            <a:r>
              <a:rPr lang="en-US" altLang="ko-KR" sz="2400" b="1" dirty="0">
                <a:solidFill>
                  <a:schemeClr val="bg2"/>
                </a:solidFill>
                <a:ea typeface="굴림" charset="-127"/>
              </a:rPr>
              <a:t>Special Events</a:t>
            </a:r>
          </a:p>
        </p:txBody>
      </p:sp>
      <p:sp>
        <p:nvSpPr>
          <p:cNvPr id="25" name="Rectangle 2"/>
          <p:cNvSpPr>
            <a:spLocks noGrp="1" noChangeArrowheads="1"/>
          </p:cNvSpPr>
          <p:nvPr>
            <p:ph type="title"/>
          </p:nvPr>
        </p:nvSpPr>
        <p:spPr>
          <a:xfrm>
            <a:off x="1698626" y="135951"/>
            <a:ext cx="5562601" cy="719137"/>
          </a:xfrm>
        </p:spPr>
        <p:txBody>
          <a:bodyPr/>
          <a:lstStyle/>
          <a:p>
            <a:r>
              <a:rPr lang="en-US" sz="2800" b="1" dirty="0">
                <a:latin typeface="Calibri" panose="020F0502020204030204" pitchFamily="34" charset="0"/>
                <a:cs typeface="Calibri" panose="020F0502020204030204" pitchFamily="34" charset="0"/>
              </a:rPr>
              <a:t>Investor Pyramid</a:t>
            </a:r>
            <a:endParaRPr lang="uk-UA" sz="2800" b="1" dirty="0">
              <a:latin typeface="Calibri" panose="020F0502020204030204" pitchFamily="34" charset="0"/>
              <a:cs typeface="Calibri" panose="020F0502020204030204" pitchFamily="34" charset="0"/>
            </a:endParaRPr>
          </a:p>
        </p:txBody>
      </p:sp>
      <p:sp>
        <p:nvSpPr>
          <p:cNvPr id="26" name="Rectangle 25"/>
          <p:cNvSpPr/>
          <p:nvPr/>
        </p:nvSpPr>
        <p:spPr>
          <a:xfrm>
            <a:off x="228600" y="5181600"/>
            <a:ext cx="7086600" cy="646331"/>
          </a:xfrm>
          <a:prstGeom prst="rect">
            <a:avLst/>
          </a:prstGeom>
        </p:spPr>
        <p:txBody>
          <a:bodyPr wrap="square">
            <a:spAutoFit/>
          </a:bodyPr>
          <a:lstStyle/>
          <a:p>
            <a:pPr eaLnBrk="1" hangingPunct="1"/>
            <a:r>
              <a:rPr lang="en-US" b="1" dirty="0">
                <a:latin typeface="Calibri" panose="020F0502020204030204" pitchFamily="34" charset="0"/>
                <a:cs typeface="Calibri" panose="020F0502020204030204" pitchFamily="34" charset="0"/>
              </a:rPr>
              <a:t>Cultivation &amp; Stewardship lead to major, capital &amp; planned Investments. Friends provide for your organization on a long term basis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1906"/>
                                        </p:tgtEl>
                                        <p:attrNameLst>
                                          <p:attrName>style.visibility</p:attrName>
                                        </p:attrNameLst>
                                      </p:cBhvr>
                                      <p:to>
                                        <p:strVal val="visible"/>
                                      </p:to>
                                    </p:set>
                                    <p:anim calcmode="lin" valueType="num">
                                      <p:cBhvr additive="base">
                                        <p:cTn id="21" dur="1000" fill="hold"/>
                                        <p:tgtEl>
                                          <p:spTgt spid="291906"/>
                                        </p:tgtEl>
                                        <p:attrNameLst>
                                          <p:attrName>ppt_x</p:attrName>
                                        </p:attrNameLst>
                                      </p:cBhvr>
                                      <p:tavLst>
                                        <p:tav tm="0">
                                          <p:val>
                                            <p:strVal val="#ppt_x"/>
                                          </p:val>
                                        </p:tav>
                                        <p:tav tm="100000">
                                          <p:val>
                                            <p:strVal val="#ppt_x"/>
                                          </p:val>
                                        </p:tav>
                                      </p:tavLst>
                                    </p:anim>
                                    <p:anim calcmode="lin" valueType="num">
                                      <p:cBhvr additive="base">
                                        <p:cTn id="22" dur="1000" fill="hold"/>
                                        <p:tgtEl>
                                          <p:spTgt spid="29190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1917"/>
                                        </p:tgtEl>
                                        <p:attrNameLst>
                                          <p:attrName>style.visibility</p:attrName>
                                        </p:attrNameLst>
                                      </p:cBhvr>
                                      <p:to>
                                        <p:strVal val="visible"/>
                                      </p:to>
                                    </p:set>
                                    <p:anim calcmode="lin" valueType="num">
                                      <p:cBhvr additive="base">
                                        <p:cTn id="25" dur="1000" fill="hold"/>
                                        <p:tgtEl>
                                          <p:spTgt spid="291917"/>
                                        </p:tgtEl>
                                        <p:attrNameLst>
                                          <p:attrName>ppt_x</p:attrName>
                                        </p:attrNameLst>
                                      </p:cBhvr>
                                      <p:tavLst>
                                        <p:tav tm="0">
                                          <p:val>
                                            <p:strVal val="#ppt_x"/>
                                          </p:val>
                                        </p:tav>
                                        <p:tav tm="100000">
                                          <p:val>
                                            <p:strVal val="#ppt_x"/>
                                          </p:val>
                                        </p:tav>
                                      </p:tavLst>
                                    </p:anim>
                                    <p:anim calcmode="lin" valueType="num">
                                      <p:cBhvr additive="base">
                                        <p:cTn id="26" dur="1000" fill="hold"/>
                                        <p:tgtEl>
                                          <p:spTgt spid="2919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1913"/>
                                        </p:tgtEl>
                                        <p:attrNameLst>
                                          <p:attrName>style.visibility</p:attrName>
                                        </p:attrNameLst>
                                      </p:cBhvr>
                                      <p:to>
                                        <p:strVal val="visible"/>
                                      </p:to>
                                    </p:set>
                                    <p:anim calcmode="lin" valueType="num">
                                      <p:cBhvr additive="base">
                                        <p:cTn id="29" dur="1000" fill="hold"/>
                                        <p:tgtEl>
                                          <p:spTgt spid="291913"/>
                                        </p:tgtEl>
                                        <p:attrNameLst>
                                          <p:attrName>ppt_x</p:attrName>
                                        </p:attrNameLst>
                                      </p:cBhvr>
                                      <p:tavLst>
                                        <p:tav tm="0">
                                          <p:val>
                                            <p:strVal val="#ppt_x"/>
                                          </p:val>
                                        </p:tav>
                                        <p:tav tm="100000">
                                          <p:val>
                                            <p:strVal val="#ppt_x"/>
                                          </p:val>
                                        </p:tav>
                                      </p:tavLst>
                                    </p:anim>
                                    <p:anim calcmode="lin" valueType="num">
                                      <p:cBhvr additive="base">
                                        <p:cTn id="30" dur="1000" fill="hold"/>
                                        <p:tgtEl>
                                          <p:spTgt spid="2919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1907"/>
                                        </p:tgtEl>
                                        <p:attrNameLst>
                                          <p:attrName>style.visibility</p:attrName>
                                        </p:attrNameLst>
                                      </p:cBhvr>
                                      <p:to>
                                        <p:strVal val="visible"/>
                                      </p:to>
                                    </p:set>
                                    <p:anim calcmode="lin" valueType="num">
                                      <p:cBhvr additive="base">
                                        <p:cTn id="35" dur="1000" fill="hold"/>
                                        <p:tgtEl>
                                          <p:spTgt spid="291907"/>
                                        </p:tgtEl>
                                        <p:attrNameLst>
                                          <p:attrName>ppt_x</p:attrName>
                                        </p:attrNameLst>
                                      </p:cBhvr>
                                      <p:tavLst>
                                        <p:tav tm="0">
                                          <p:val>
                                            <p:strVal val="#ppt_x"/>
                                          </p:val>
                                        </p:tav>
                                        <p:tav tm="100000">
                                          <p:val>
                                            <p:strVal val="#ppt_x"/>
                                          </p:val>
                                        </p:tav>
                                      </p:tavLst>
                                    </p:anim>
                                    <p:anim calcmode="lin" valueType="num">
                                      <p:cBhvr additive="base">
                                        <p:cTn id="36" dur="1000" fill="hold"/>
                                        <p:tgtEl>
                                          <p:spTgt spid="2919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1916"/>
                                        </p:tgtEl>
                                        <p:attrNameLst>
                                          <p:attrName>style.visibility</p:attrName>
                                        </p:attrNameLst>
                                      </p:cBhvr>
                                      <p:to>
                                        <p:strVal val="visible"/>
                                      </p:to>
                                    </p:set>
                                    <p:anim calcmode="lin" valueType="num">
                                      <p:cBhvr additive="base">
                                        <p:cTn id="39" dur="1000" fill="hold"/>
                                        <p:tgtEl>
                                          <p:spTgt spid="291916"/>
                                        </p:tgtEl>
                                        <p:attrNameLst>
                                          <p:attrName>ppt_x</p:attrName>
                                        </p:attrNameLst>
                                      </p:cBhvr>
                                      <p:tavLst>
                                        <p:tav tm="0">
                                          <p:val>
                                            <p:strVal val="#ppt_x"/>
                                          </p:val>
                                        </p:tav>
                                        <p:tav tm="100000">
                                          <p:val>
                                            <p:strVal val="#ppt_x"/>
                                          </p:val>
                                        </p:tav>
                                      </p:tavLst>
                                    </p:anim>
                                    <p:anim calcmode="lin" valueType="num">
                                      <p:cBhvr additive="base">
                                        <p:cTn id="40" dur="1000" fill="hold"/>
                                        <p:tgtEl>
                                          <p:spTgt spid="2919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1912"/>
                                        </p:tgtEl>
                                        <p:attrNameLst>
                                          <p:attrName>style.visibility</p:attrName>
                                        </p:attrNameLst>
                                      </p:cBhvr>
                                      <p:to>
                                        <p:strVal val="visible"/>
                                      </p:to>
                                    </p:set>
                                    <p:anim calcmode="lin" valueType="num">
                                      <p:cBhvr additive="base">
                                        <p:cTn id="43" dur="1000" fill="hold"/>
                                        <p:tgtEl>
                                          <p:spTgt spid="291912"/>
                                        </p:tgtEl>
                                        <p:attrNameLst>
                                          <p:attrName>ppt_x</p:attrName>
                                        </p:attrNameLst>
                                      </p:cBhvr>
                                      <p:tavLst>
                                        <p:tav tm="0">
                                          <p:val>
                                            <p:strVal val="#ppt_x"/>
                                          </p:val>
                                        </p:tav>
                                        <p:tav tm="100000">
                                          <p:val>
                                            <p:strVal val="#ppt_x"/>
                                          </p:val>
                                        </p:tav>
                                      </p:tavLst>
                                    </p:anim>
                                    <p:anim calcmode="lin" valueType="num">
                                      <p:cBhvr additive="base">
                                        <p:cTn id="44" dur="1000" fill="hold"/>
                                        <p:tgtEl>
                                          <p:spTgt spid="2919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1908"/>
                                        </p:tgtEl>
                                        <p:attrNameLst>
                                          <p:attrName>style.visibility</p:attrName>
                                        </p:attrNameLst>
                                      </p:cBhvr>
                                      <p:to>
                                        <p:strVal val="visible"/>
                                      </p:to>
                                    </p:set>
                                    <p:anim calcmode="lin" valueType="num">
                                      <p:cBhvr additive="base">
                                        <p:cTn id="49" dur="1000" fill="hold"/>
                                        <p:tgtEl>
                                          <p:spTgt spid="291908"/>
                                        </p:tgtEl>
                                        <p:attrNameLst>
                                          <p:attrName>ppt_x</p:attrName>
                                        </p:attrNameLst>
                                      </p:cBhvr>
                                      <p:tavLst>
                                        <p:tav tm="0">
                                          <p:val>
                                            <p:strVal val="#ppt_x"/>
                                          </p:val>
                                        </p:tav>
                                        <p:tav tm="100000">
                                          <p:val>
                                            <p:strVal val="#ppt_x"/>
                                          </p:val>
                                        </p:tav>
                                      </p:tavLst>
                                    </p:anim>
                                    <p:anim calcmode="lin" valueType="num">
                                      <p:cBhvr additive="base">
                                        <p:cTn id="50" dur="1000" fill="hold"/>
                                        <p:tgtEl>
                                          <p:spTgt spid="29190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91911"/>
                                        </p:tgtEl>
                                        <p:attrNameLst>
                                          <p:attrName>style.visibility</p:attrName>
                                        </p:attrNameLst>
                                      </p:cBhvr>
                                      <p:to>
                                        <p:strVal val="visible"/>
                                      </p:to>
                                    </p:set>
                                    <p:anim calcmode="lin" valueType="num">
                                      <p:cBhvr additive="base">
                                        <p:cTn id="53" dur="1000" fill="hold"/>
                                        <p:tgtEl>
                                          <p:spTgt spid="291911"/>
                                        </p:tgtEl>
                                        <p:attrNameLst>
                                          <p:attrName>ppt_x</p:attrName>
                                        </p:attrNameLst>
                                      </p:cBhvr>
                                      <p:tavLst>
                                        <p:tav tm="0">
                                          <p:val>
                                            <p:strVal val="#ppt_x"/>
                                          </p:val>
                                        </p:tav>
                                        <p:tav tm="100000">
                                          <p:val>
                                            <p:strVal val="#ppt_x"/>
                                          </p:val>
                                        </p:tav>
                                      </p:tavLst>
                                    </p:anim>
                                    <p:anim calcmode="lin" valueType="num">
                                      <p:cBhvr additive="base">
                                        <p:cTn id="54" dur="1000" fill="hold"/>
                                        <p:tgtEl>
                                          <p:spTgt spid="2919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1915"/>
                                        </p:tgtEl>
                                        <p:attrNameLst>
                                          <p:attrName>style.visibility</p:attrName>
                                        </p:attrNameLst>
                                      </p:cBhvr>
                                      <p:to>
                                        <p:strVal val="visible"/>
                                      </p:to>
                                    </p:set>
                                    <p:anim calcmode="lin" valueType="num">
                                      <p:cBhvr additive="base">
                                        <p:cTn id="57" dur="1000" fill="hold"/>
                                        <p:tgtEl>
                                          <p:spTgt spid="291915"/>
                                        </p:tgtEl>
                                        <p:attrNameLst>
                                          <p:attrName>ppt_x</p:attrName>
                                        </p:attrNameLst>
                                      </p:cBhvr>
                                      <p:tavLst>
                                        <p:tav tm="0">
                                          <p:val>
                                            <p:strVal val="#ppt_x"/>
                                          </p:val>
                                        </p:tav>
                                        <p:tav tm="100000">
                                          <p:val>
                                            <p:strVal val="#ppt_x"/>
                                          </p:val>
                                        </p:tav>
                                      </p:tavLst>
                                    </p:anim>
                                    <p:anim calcmode="lin" valueType="num">
                                      <p:cBhvr additive="base">
                                        <p:cTn id="58" dur="1000" fill="hold"/>
                                        <p:tgtEl>
                                          <p:spTgt spid="2919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91909"/>
                                        </p:tgtEl>
                                        <p:attrNameLst>
                                          <p:attrName>style.visibility</p:attrName>
                                        </p:attrNameLst>
                                      </p:cBhvr>
                                      <p:to>
                                        <p:strVal val="visible"/>
                                      </p:to>
                                    </p:set>
                                    <p:anim calcmode="lin" valueType="num">
                                      <p:cBhvr additive="base">
                                        <p:cTn id="63" dur="1000" fill="hold"/>
                                        <p:tgtEl>
                                          <p:spTgt spid="291909"/>
                                        </p:tgtEl>
                                        <p:attrNameLst>
                                          <p:attrName>ppt_x</p:attrName>
                                        </p:attrNameLst>
                                      </p:cBhvr>
                                      <p:tavLst>
                                        <p:tav tm="0">
                                          <p:val>
                                            <p:strVal val="#ppt_x"/>
                                          </p:val>
                                        </p:tav>
                                        <p:tav tm="100000">
                                          <p:val>
                                            <p:strVal val="#ppt_x"/>
                                          </p:val>
                                        </p:tav>
                                      </p:tavLst>
                                    </p:anim>
                                    <p:anim calcmode="lin" valueType="num">
                                      <p:cBhvr additive="base">
                                        <p:cTn id="64" dur="1000" fill="hold"/>
                                        <p:tgtEl>
                                          <p:spTgt spid="29190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1910"/>
                                        </p:tgtEl>
                                        <p:attrNameLst>
                                          <p:attrName>style.visibility</p:attrName>
                                        </p:attrNameLst>
                                      </p:cBhvr>
                                      <p:to>
                                        <p:strVal val="visible"/>
                                      </p:to>
                                    </p:set>
                                    <p:anim calcmode="lin" valueType="num">
                                      <p:cBhvr additive="base">
                                        <p:cTn id="67" dur="1000" fill="hold"/>
                                        <p:tgtEl>
                                          <p:spTgt spid="291910"/>
                                        </p:tgtEl>
                                        <p:attrNameLst>
                                          <p:attrName>ppt_x</p:attrName>
                                        </p:attrNameLst>
                                      </p:cBhvr>
                                      <p:tavLst>
                                        <p:tav tm="0">
                                          <p:val>
                                            <p:strVal val="#ppt_x"/>
                                          </p:val>
                                        </p:tav>
                                        <p:tav tm="100000">
                                          <p:val>
                                            <p:strVal val="#ppt_x"/>
                                          </p:val>
                                        </p:tav>
                                      </p:tavLst>
                                    </p:anim>
                                    <p:anim calcmode="lin" valueType="num">
                                      <p:cBhvr additive="base">
                                        <p:cTn id="68" dur="1000" fill="hold"/>
                                        <p:tgtEl>
                                          <p:spTgt spid="2919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1914"/>
                                        </p:tgtEl>
                                        <p:attrNameLst>
                                          <p:attrName>style.visibility</p:attrName>
                                        </p:attrNameLst>
                                      </p:cBhvr>
                                      <p:to>
                                        <p:strVal val="visible"/>
                                      </p:to>
                                    </p:set>
                                    <p:anim calcmode="lin" valueType="num">
                                      <p:cBhvr additive="base">
                                        <p:cTn id="71" dur="1000" fill="hold"/>
                                        <p:tgtEl>
                                          <p:spTgt spid="291914"/>
                                        </p:tgtEl>
                                        <p:attrNameLst>
                                          <p:attrName>ppt_x</p:attrName>
                                        </p:attrNameLst>
                                      </p:cBhvr>
                                      <p:tavLst>
                                        <p:tav tm="0">
                                          <p:val>
                                            <p:strVal val="#ppt_x"/>
                                          </p:val>
                                        </p:tav>
                                        <p:tav tm="100000">
                                          <p:val>
                                            <p:strVal val="#ppt_x"/>
                                          </p:val>
                                        </p:tav>
                                      </p:tavLst>
                                    </p:anim>
                                    <p:anim calcmode="lin" valueType="num">
                                      <p:cBhvr additive="base">
                                        <p:cTn id="72" dur="1000" fill="hold"/>
                                        <p:tgtEl>
                                          <p:spTgt spid="2919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1000" fill="hold"/>
                                        <p:tgtEl>
                                          <p:spTgt spid="26"/>
                                        </p:tgtEl>
                                        <p:attrNameLst>
                                          <p:attrName>ppt_x</p:attrName>
                                        </p:attrNameLst>
                                      </p:cBhvr>
                                      <p:tavLst>
                                        <p:tav tm="0">
                                          <p:val>
                                            <p:strVal val="#ppt_x"/>
                                          </p:val>
                                        </p:tav>
                                        <p:tav tm="100000">
                                          <p:val>
                                            <p:strVal val="#ppt_x"/>
                                          </p:val>
                                        </p:tav>
                                      </p:tavLst>
                                    </p:anim>
                                    <p:anim calcmode="lin" valueType="num">
                                      <p:cBhvr additive="base">
                                        <p:cTn id="7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291906" grpId="0" animBg="1"/>
      <p:bldP spid="291907" grpId="0" animBg="1"/>
      <p:bldP spid="291908" grpId="0" animBg="1"/>
      <p:bldP spid="291909" grpId="0" animBg="1"/>
      <p:bldP spid="291910" grpId="0" animBg="1"/>
      <p:bldP spid="291911" grpId="0" animBg="1"/>
      <p:bldP spid="291912" grpId="0" animBg="1"/>
      <p:bldP spid="291913" grpId="0" animBg="1"/>
      <p:bldP spid="291914" grpId="0"/>
      <p:bldP spid="291915" grpId="0"/>
      <p:bldP spid="291916" grpId="0"/>
      <p:bldP spid="291917" grpId="0"/>
      <p:bldP spid="24"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562099" y="152400"/>
            <a:ext cx="5562601" cy="719137"/>
          </a:xfrm>
        </p:spPr>
        <p:txBody>
          <a:bodyPr/>
          <a:lstStyle/>
          <a:p>
            <a:r>
              <a:rPr lang="en-US" sz="2800" b="1" dirty="0">
                <a:latin typeface="Calibri" panose="020F0502020204030204" pitchFamily="34" charset="0"/>
                <a:cs typeface="Calibri" panose="020F0502020204030204" pitchFamily="34" charset="0"/>
              </a:rPr>
              <a:t>The Process: it’s Still Simple</a:t>
            </a:r>
            <a:endParaRPr lang="uk-UA" sz="2800" b="1" dirty="0">
              <a:latin typeface="Calibri" panose="020F0502020204030204" pitchFamily="34" charset="0"/>
              <a:cs typeface="Calibri" panose="020F0502020204030204" pitchFamily="34" charset="0"/>
            </a:endParaRPr>
          </a:p>
        </p:txBody>
      </p:sp>
      <p:graphicFrame>
        <p:nvGraphicFramePr>
          <p:cNvPr id="4" name="Diagram 3"/>
          <p:cNvGraphicFramePr/>
          <p:nvPr/>
        </p:nvGraphicFramePr>
        <p:xfrm>
          <a:off x="2286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981200" y="152400"/>
            <a:ext cx="5562601" cy="719137"/>
          </a:xfrm>
        </p:spPr>
        <p:txBody>
          <a:bodyPr/>
          <a:lstStyle/>
          <a:p>
            <a:r>
              <a:rPr lang="en-US" sz="2800" b="1" dirty="0">
                <a:latin typeface="Calibri" panose="020F0502020204030204" pitchFamily="34" charset="0"/>
                <a:cs typeface="Calibri" panose="020F0502020204030204" pitchFamily="34" charset="0"/>
              </a:rPr>
              <a:t>Make a Plan</a:t>
            </a:r>
            <a:endParaRPr lang="uk-UA" sz="2800" b="1" dirty="0">
              <a:latin typeface="Calibri" panose="020F0502020204030204" pitchFamily="34" charset="0"/>
              <a:cs typeface="Calibri" panose="020F0502020204030204" pitchFamily="34" charset="0"/>
            </a:endParaRPr>
          </a:p>
        </p:txBody>
      </p:sp>
      <p:graphicFrame>
        <p:nvGraphicFramePr>
          <p:cNvPr id="4" name="Group 55"/>
          <p:cNvGraphicFramePr>
            <a:graphicFrameLocks/>
          </p:cNvGraphicFramePr>
          <p:nvPr>
            <p:extLst>
              <p:ext uri="{D42A27DB-BD31-4B8C-83A1-F6EECF244321}">
                <p14:modId xmlns:p14="http://schemas.microsoft.com/office/powerpoint/2010/main" val="2234358740"/>
              </p:ext>
            </p:extLst>
          </p:nvPr>
        </p:nvGraphicFramePr>
        <p:xfrm>
          <a:off x="457200" y="1295400"/>
          <a:ext cx="8229600" cy="4288536"/>
        </p:xfrm>
        <a:graphic>
          <a:graphicData uri="http://schemas.openxmlformats.org/drawingml/2006/table">
            <a:tbl>
              <a:tblPr/>
              <a:tblGrid>
                <a:gridCol w="2667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Person Responsible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prospects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Board members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Staff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Evaluate giving potential of each prospect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Board members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Executive Director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Resource Development Director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300787"/>
            <a:ext cx="6517482" cy="1366214"/>
          </a:xfrm>
        </p:spPr>
        <p:txBody>
          <a:bodyPr/>
          <a:lstStyle/>
          <a:p>
            <a:pPr algn="ctr"/>
            <a:r>
              <a:rPr lang="en-US" b="1" dirty="0">
                <a:latin typeface="Calibri" panose="020F0502020204030204" pitchFamily="34" charset="0"/>
                <a:cs typeface="Calibri" panose="020F0502020204030204" pitchFamily="34" charset="0"/>
              </a:rPr>
              <a:t>Process vs. Reason</a:t>
            </a:r>
          </a:p>
        </p:txBody>
      </p:sp>
      <p:sp>
        <p:nvSpPr>
          <p:cNvPr id="3" name="Subtitle 2"/>
          <p:cNvSpPr>
            <a:spLocks noGrp="1"/>
          </p:cNvSpPr>
          <p:nvPr>
            <p:ph type="subTitle" idx="1"/>
          </p:nvPr>
        </p:nvSpPr>
        <p:spPr>
          <a:xfrm>
            <a:off x="1303320" y="2819400"/>
            <a:ext cx="6517482" cy="1371599"/>
          </a:xfrm>
        </p:spPr>
        <p:txBody>
          <a:bodyPr/>
          <a:lstStyle/>
          <a:p>
            <a:pPr algn="ctr"/>
            <a:r>
              <a:rPr lang="en-US" sz="2000" dirty="0">
                <a:latin typeface="+mj-lt"/>
              </a:rPr>
              <a:t>Don’t Forget The Reason Why You Exist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19100" y="297656"/>
            <a:ext cx="6324600" cy="48736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2400" b="1" dirty="0"/>
              <a:t>Fundraising: The Changing Environment</a:t>
            </a:r>
            <a:br>
              <a:rPr lang="en-US" sz="2800" dirty="0">
                <a:solidFill>
                  <a:schemeClr val="bg1"/>
                </a:solidFill>
                <a:effectLst>
                  <a:outerShdw blurRad="38100" dist="38100" dir="2700000" algn="tl">
                    <a:srgbClr val="000000"/>
                  </a:outerShdw>
                </a:effectLst>
              </a:rPr>
            </a:br>
            <a:endParaRPr lang="en-US" sz="2800" dirty="0">
              <a:solidFill>
                <a:schemeClr val="bg1"/>
              </a:solidFill>
              <a:effectLst>
                <a:outerShdw blurRad="38100" dist="38100" dir="2700000" algn="tl">
                  <a:srgbClr val="000000"/>
                </a:outerShdw>
              </a:effectLst>
            </a:endParaRPr>
          </a:p>
        </p:txBody>
      </p:sp>
      <p:sp>
        <p:nvSpPr>
          <p:cNvPr id="121859" name="Rectangle 3"/>
          <p:cNvSpPr>
            <a:spLocks noGrp="1" noChangeArrowheads="1"/>
          </p:cNvSpPr>
          <p:nvPr>
            <p:ph sz="quarter" idx="13"/>
          </p:nvPr>
        </p:nvSpPr>
        <p:spPr bwMode="auto">
          <a:xfrm>
            <a:off x="533400" y="1066800"/>
            <a:ext cx="82296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buFontTx/>
              <a:buNone/>
            </a:pPr>
            <a:r>
              <a:rPr lang="en-US" sz="2400" b="1" dirty="0">
                <a:latin typeface="+mj-lt"/>
              </a:rPr>
              <a:t>Using a New Vocabulary:</a:t>
            </a:r>
          </a:p>
          <a:p>
            <a:pPr eaLnBrk="1" hangingPunct="1">
              <a:lnSpc>
                <a:spcPct val="90000"/>
              </a:lnSpc>
              <a:buFontTx/>
              <a:buNone/>
            </a:pPr>
            <a:endParaRPr lang="en-US" sz="2400" b="1" dirty="0">
              <a:latin typeface="Arial Black" pitchFamily="34" charset="0"/>
            </a:endParaRPr>
          </a:p>
        </p:txBody>
      </p:sp>
      <p:sp>
        <p:nvSpPr>
          <p:cNvPr id="121860" name="Text Box 4"/>
          <p:cNvSpPr txBox="1">
            <a:spLocks noChangeArrowheads="1"/>
          </p:cNvSpPr>
          <p:nvPr/>
        </p:nvSpPr>
        <p:spPr bwMode="auto">
          <a:xfrm>
            <a:off x="533400" y="1676400"/>
            <a:ext cx="3048000" cy="4524315"/>
          </a:xfrm>
          <a:prstGeom prst="rect">
            <a:avLst/>
          </a:prstGeom>
          <a:noFill/>
          <a:ln w="9525">
            <a:noFill/>
            <a:miter lim="800000"/>
            <a:headEnd/>
            <a:tailEnd/>
          </a:ln>
        </p:spPr>
        <p:txBody>
          <a:bodyPr wrap="square">
            <a:spAutoFit/>
          </a:bodyPr>
          <a:lstStyle/>
          <a:p>
            <a:pPr algn="ctr">
              <a:spcBef>
                <a:spcPct val="50000"/>
              </a:spcBef>
            </a:pPr>
            <a:r>
              <a:rPr lang="en-US" b="1" u="sng" dirty="0">
                <a:latin typeface="+mj-lt"/>
              </a:rPr>
              <a:t>Words to Eliminate:</a:t>
            </a:r>
          </a:p>
          <a:p>
            <a:pPr algn="ctr">
              <a:spcBef>
                <a:spcPct val="50000"/>
              </a:spcBef>
            </a:pPr>
            <a:r>
              <a:rPr lang="en-US" b="1" dirty="0">
                <a:latin typeface="+mj-lt"/>
              </a:rPr>
              <a:t>Contribution</a:t>
            </a:r>
          </a:p>
          <a:p>
            <a:pPr algn="ctr">
              <a:spcBef>
                <a:spcPct val="50000"/>
              </a:spcBef>
            </a:pPr>
            <a:r>
              <a:rPr lang="en-US" b="1" dirty="0">
                <a:latin typeface="+mj-lt"/>
              </a:rPr>
              <a:t>Donation</a:t>
            </a:r>
          </a:p>
          <a:p>
            <a:pPr algn="ctr">
              <a:spcBef>
                <a:spcPct val="50000"/>
              </a:spcBef>
            </a:pPr>
            <a:r>
              <a:rPr lang="en-US" b="1" dirty="0">
                <a:latin typeface="+mj-lt"/>
              </a:rPr>
              <a:t>Donor Base</a:t>
            </a:r>
          </a:p>
          <a:p>
            <a:pPr algn="ctr">
              <a:spcBef>
                <a:spcPct val="50000"/>
              </a:spcBef>
            </a:pPr>
            <a:r>
              <a:rPr lang="en-US" b="1" dirty="0">
                <a:latin typeface="+mj-lt"/>
              </a:rPr>
              <a:t>Charity</a:t>
            </a:r>
          </a:p>
          <a:p>
            <a:pPr algn="ctr">
              <a:spcBef>
                <a:spcPct val="50000"/>
              </a:spcBef>
            </a:pPr>
            <a:r>
              <a:rPr lang="en-US" b="1" dirty="0">
                <a:latin typeface="+mj-lt"/>
              </a:rPr>
              <a:t>Need</a:t>
            </a:r>
          </a:p>
          <a:p>
            <a:pPr algn="ctr">
              <a:spcBef>
                <a:spcPct val="50000"/>
              </a:spcBef>
            </a:pPr>
            <a:r>
              <a:rPr lang="en-US" b="1" dirty="0">
                <a:latin typeface="+mj-lt"/>
              </a:rPr>
              <a:t>Volunteer</a:t>
            </a:r>
          </a:p>
          <a:p>
            <a:pPr algn="ctr">
              <a:spcBef>
                <a:spcPct val="50000"/>
              </a:spcBef>
            </a:pPr>
            <a:r>
              <a:rPr lang="en-US" b="1" dirty="0">
                <a:latin typeface="+mj-lt"/>
              </a:rPr>
              <a:t>Nonprofit Management</a:t>
            </a:r>
          </a:p>
          <a:p>
            <a:pPr algn="ctr">
              <a:spcBef>
                <a:spcPct val="50000"/>
              </a:spcBef>
            </a:pPr>
            <a:r>
              <a:rPr lang="en-US" b="1" dirty="0">
                <a:latin typeface="+mj-lt"/>
              </a:rPr>
              <a:t>Passive</a:t>
            </a:r>
          </a:p>
          <a:p>
            <a:pPr algn="ctr">
              <a:spcBef>
                <a:spcPct val="50000"/>
              </a:spcBef>
            </a:pPr>
            <a:r>
              <a:rPr lang="en-US" b="1" dirty="0">
                <a:latin typeface="+mj-lt"/>
              </a:rPr>
              <a:t>Reactive</a:t>
            </a:r>
          </a:p>
          <a:p>
            <a:pPr algn="ctr">
              <a:spcBef>
                <a:spcPct val="50000"/>
              </a:spcBef>
            </a:pPr>
            <a:endParaRPr lang="en-US" b="1" dirty="0">
              <a:solidFill>
                <a:srgbClr val="0000FF"/>
              </a:solidFill>
            </a:endParaRPr>
          </a:p>
        </p:txBody>
      </p:sp>
      <p:sp>
        <p:nvSpPr>
          <p:cNvPr id="121861" name="Text Box 5"/>
          <p:cNvSpPr txBox="1">
            <a:spLocks noChangeArrowheads="1"/>
          </p:cNvSpPr>
          <p:nvPr/>
        </p:nvSpPr>
        <p:spPr bwMode="auto">
          <a:xfrm>
            <a:off x="5105400" y="1752600"/>
            <a:ext cx="2819400" cy="4081463"/>
          </a:xfrm>
          <a:prstGeom prst="rect">
            <a:avLst/>
          </a:prstGeom>
          <a:noFill/>
          <a:ln w="9525">
            <a:noFill/>
            <a:miter lim="800000"/>
            <a:headEnd/>
            <a:tailEnd/>
          </a:ln>
        </p:spPr>
        <p:txBody>
          <a:bodyPr>
            <a:spAutoFit/>
          </a:bodyPr>
          <a:lstStyle/>
          <a:p>
            <a:pPr algn="ctr">
              <a:spcBef>
                <a:spcPct val="50000"/>
              </a:spcBef>
            </a:pPr>
            <a:r>
              <a:rPr lang="en-US" b="1" u="sng" dirty="0">
                <a:latin typeface="+mj-lt"/>
              </a:rPr>
              <a:t>Words to Embrace:</a:t>
            </a:r>
          </a:p>
          <a:p>
            <a:pPr algn="ctr">
              <a:spcBef>
                <a:spcPct val="50000"/>
              </a:spcBef>
            </a:pPr>
            <a:r>
              <a:rPr lang="en-US" b="1" dirty="0">
                <a:latin typeface="+mj-lt"/>
              </a:rPr>
              <a:t>Investment</a:t>
            </a:r>
          </a:p>
          <a:p>
            <a:pPr algn="ctr">
              <a:spcBef>
                <a:spcPct val="50000"/>
              </a:spcBef>
            </a:pPr>
            <a:r>
              <a:rPr lang="en-US" b="1" dirty="0">
                <a:latin typeface="+mj-lt"/>
              </a:rPr>
              <a:t>Stock (ROI)</a:t>
            </a:r>
          </a:p>
          <a:p>
            <a:pPr algn="ctr">
              <a:spcBef>
                <a:spcPct val="50000"/>
              </a:spcBef>
            </a:pPr>
            <a:r>
              <a:rPr lang="en-US" b="1" dirty="0">
                <a:latin typeface="+mj-lt"/>
              </a:rPr>
              <a:t>Market Share</a:t>
            </a:r>
          </a:p>
          <a:p>
            <a:pPr algn="ctr">
              <a:spcBef>
                <a:spcPct val="50000"/>
              </a:spcBef>
            </a:pPr>
            <a:r>
              <a:rPr lang="en-US" b="1" dirty="0">
                <a:latin typeface="+mj-lt"/>
              </a:rPr>
              <a:t>Business</a:t>
            </a:r>
          </a:p>
          <a:p>
            <a:pPr algn="ctr">
              <a:spcBef>
                <a:spcPct val="50000"/>
              </a:spcBef>
            </a:pPr>
            <a:r>
              <a:rPr lang="en-US" b="1" dirty="0">
                <a:latin typeface="+mj-lt"/>
              </a:rPr>
              <a:t>Achieve</a:t>
            </a:r>
          </a:p>
          <a:p>
            <a:pPr algn="ctr">
              <a:spcBef>
                <a:spcPct val="50000"/>
              </a:spcBef>
            </a:pPr>
            <a:r>
              <a:rPr lang="en-US" b="1" dirty="0">
                <a:latin typeface="+mj-lt"/>
              </a:rPr>
              <a:t>Partner</a:t>
            </a:r>
          </a:p>
          <a:p>
            <a:pPr algn="ctr">
              <a:spcBef>
                <a:spcPct val="50000"/>
              </a:spcBef>
            </a:pPr>
            <a:r>
              <a:rPr lang="en-US" b="1" dirty="0">
                <a:latin typeface="+mj-lt"/>
              </a:rPr>
              <a:t>Business Management</a:t>
            </a:r>
          </a:p>
          <a:p>
            <a:pPr algn="ctr">
              <a:spcBef>
                <a:spcPct val="50000"/>
              </a:spcBef>
            </a:pPr>
            <a:r>
              <a:rPr lang="en-US" b="1" dirty="0">
                <a:latin typeface="+mj-lt"/>
              </a:rPr>
              <a:t>Aggressive</a:t>
            </a:r>
          </a:p>
          <a:p>
            <a:pPr algn="ctr">
              <a:spcBef>
                <a:spcPct val="50000"/>
              </a:spcBef>
            </a:pPr>
            <a:r>
              <a:rPr lang="en-US" b="1" dirty="0">
                <a:latin typeface="+mj-lt"/>
              </a:rPr>
              <a:t>Proactive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Effect transition="in" filter="fade">
                                      <p:cBhvr>
                                        <p:cTn id="7" dur="1000"/>
                                        <p:tgtEl>
                                          <p:spTgt spid="121860">
                                            <p:txEl>
                                              <p:pRg st="0" end="0"/>
                                            </p:txEl>
                                          </p:spTgt>
                                        </p:tgtEl>
                                      </p:cBhvr>
                                    </p:animEffect>
                                    <p:anim calcmode="lin" valueType="num">
                                      <p:cBhvr>
                                        <p:cTn id="8" dur="1000" fill="hold"/>
                                        <p:tgtEl>
                                          <p:spTgt spid="12186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186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186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21861">
                                            <p:txEl>
                                              <p:pRg st="0" end="0"/>
                                            </p:txEl>
                                          </p:spTgt>
                                        </p:tgtEl>
                                        <p:attrNameLst>
                                          <p:attrName>style.visibility</p:attrName>
                                        </p:attrNameLst>
                                      </p:cBhvr>
                                      <p:to>
                                        <p:strVal val="visible"/>
                                      </p:to>
                                    </p:set>
                                    <p:animEffect transition="in" filter="fade">
                                      <p:cBhvr>
                                        <p:cTn id="15" dur="1000"/>
                                        <p:tgtEl>
                                          <p:spTgt spid="121861">
                                            <p:txEl>
                                              <p:pRg st="0" end="0"/>
                                            </p:txEl>
                                          </p:spTgt>
                                        </p:tgtEl>
                                      </p:cBhvr>
                                    </p:animEffect>
                                    <p:anim calcmode="lin" valueType="num">
                                      <p:cBhvr>
                                        <p:cTn id="16" dur="1000" fill="hold"/>
                                        <p:tgtEl>
                                          <p:spTgt spid="121861">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2186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186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1860">
                                            <p:txEl>
                                              <p:pRg st="1" end="1"/>
                                            </p:txEl>
                                          </p:spTgt>
                                        </p:tgtEl>
                                        <p:attrNameLst>
                                          <p:attrName>style.visibility</p:attrName>
                                        </p:attrNameLst>
                                      </p:cBhvr>
                                      <p:to>
                                        <p:strVal val="visible"/>
                                      </p:to>
                                    </p:set>
                                    <p:animEffect transition="in" filter="wipe(left)">
                                      <p:cBhvr>
                                        <p:cTn id="23" dur="500"/>
                                        <p:tgtEl>
                                          <p:spTgt spid="12186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21861">
                                            <p:txEl>
                                              <p:pRg st="1" end="1"/>
                                            </p:txEl>
                                          </p:spTgt>
                                        </p:tgtEl>
                                        <p:attrNameLst>
                                          <p:attrName>style.visibility</p:attrName>
                                        </p:attrNameLst>
                                      </p:cBhvr>
                                      <p:to>
                                        <p:strVal val="visible"/>
                                      </p:to>
                                    </p:set>
                                    <p:animEffect transition="in" filter="wipe(right)">
                                      <p:cBhvr>
                                        <p:cTn id="28" dur="500"/>
                                        <p:tgtEl>
                                          <p:spTgt spid="12186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1860">
                                            <p:txEl>
                                              <p:pRg st="2" end="2"/>
                                            </p:txEl>
                                          </p:spTgt>
                                        </p:tgtEl>
                                        <p:attrNameLst>
                                          <p:attrName>style.visibility</p:attrName>
                                        </p:attrNameLst>
                                      </p:cBhvr>
                                      <p:to>
                                        <p:strVal val="visible"/>
                                      </p:to>
                                    </p:set>
                                    <p:animEffect transition="in" filter="wipe(left)">
                                      <p:cBhvr>
                                        <p:cTn id="33" dur="500"/>
                                        <p:tgtEl>
                                          <p:spTgt spid="12186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21861">
                                            <p:txEl>
                                              <p:pRg st="2" end="2"/>
                                            </p:txEl>
                                          </p:spTgt>
                                        </p:tgtEl>
                                        <p:attrNameLst>
                                          <p:attrName>style.visibility</p:attrName>
                                        </p:attrNameLst>
                                      </p:cBhvr>
                                      <p:to>
                                        <p:strVal val="visible"/>
                                      </p:to>
                                    </p:set>
                                    <p:animEffect transition="in" filter="wipe(right)">
                                      <p:cBhvr>
                                        <p:cTn id="38" dur="500"/>
                                        <p:tgtEl>
                                          <p:spTgt spid="12186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21860">
                                            <p:txEl>
                                              <p:pRg st="3" end="3"/>
                                            </p:txEl>
                                          </p:spTgt>
                                        </p:tgtEl>
                                        <p:attrNameLst>
                                          <p:attrName>style.visibility</p:attrName>
                                        </p:attrNameLst>
                                      </p:cBhvr>
                                      <p:to>
                                        <p:strVal val="visible"/>
                                      </p:to>
                                    </p:set>
                                    <p:animEffect transition="in" filter="wipe(left)">
                                      <p:cBhvr>
                                        <p:cTn id="43" dur="500"/>
                                        <p:tgtEl>
                                          <p:spTgt spid="121860">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21861">
                                            <p:txEl>
                                              <p:pRg st="3" end="3"/>
                                            </p:txEl>
                                          </p:spTgt>
                                        </p:tgtEl>
                                        <p:attrNameLst>
                                          <p:attrName>style.visibility</p:attrName>
                                        </p:attrNameLst>
                                      </p:cBhvr>
                                      <p:to>
                                        <p:strVal val="visible"/>
                                      </p:to>
                                    </p:set>
                                    <p:animEffect transition="in" filter="wipe(right)">
                                      <p:cBhvr>
                                        <p:cTn id="48" dur="500"/>
                                        <p:tgtEl>
                                          <p:spTgt spid="12186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21860">
                                            <p:txEl>
                                              <p:pRg st="4" end="4"/>
                                            </p:txEl>
                                          </p:spTgt>
                                        </p:tgtEl>
                                        <p:attrNameLst>
                                          <p:attrName>style.visibility</p:attrName>
                                        </p:attrNameLst>
                                      </p:cBhvr>
                                      <p:to>
                                        <p:strVal val="visible"/>
                                      </p:to>
                                    </p:set>
                                    <p:animEffect transition="in" filter="wipe(left)">
                                      <p:cBhvr>
                                        <p:cTn id="53" dur="500"/>
                                        <p:tgtEl>
                                          <p:spTgt spid="121860">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21861">
                                            <p:txEl>
                                              <p:pRg st="4" end="4"/>
                                            </p:txEl>
                                          </p:spTgt>
                                        </p:tgtEl>
                                        <p:attrNameLst>
                                          <p:attrName>style.visibility</p:attrName>
                                        </p:attrNameLst>
                                      </p:cBhvr>
                                      <p:to>
                                        <p:strVal val="visible"/>
                                      </p:to>
                                    </p:set>
                                    <p:animEffect transition="in" filter="wipe(right)">
                                      <p:cBhvr>
                                        <p:cTn id="58" dur="500"/>
                                        <p:tgtEl>
                                          <p:spTgt spid="121861">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21860">
                                            <p:txEl>
                                              <p:pRg st="5" end="5"/>
                                            </p:txEl>
                                          </p:spTgt>
                                        </p:tgtEl>
                                        <p:attrNameLst>
                                          <p:attrName>style.visibility</p:attrName>
                                        </p:attrNameLst>
                                      </p:cBhvr>
                                      <p:to>
                                        <p:strVal val="visible"/>
                                      </p:to>
                                    </p:set>
                                    <p:animEffect transition="in" filter="wipe(left)">
                                      <p:cBhvr>
                                        <p:cTn id="63" dur="500"/>
                                        <p:tgtEl>
                                          <p:spTgt spid="121860">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121861">
                                            <p:txEl>
                                              <p:pRg st="5" end="5"/>
                                            </p:txEl>
                                          </p:spTgt>
                                        </p:tgtEl>
                                        <p:attrNameLst>
                                          <p:attrName>style.visibility</p:attrName>
                                        </p:attrNameLst>
                                      </p:cBhvr>
                                      <p:to>
                                        <p:strVal val="visible"/>
                                      </p:to>
                                    </p:set>
                                    <p:animEffect transition="in" filter="wipe(right)">
                                      <p:cBhvr>
                                        <p:cTn id="68" dur="500"/>
                                        <p:tgtEl>
                                          <p:spTgt spid="121861">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21860">
                                            <p:txEl>
                                              <p:pRg st="6" end="6"/>
                                            </p:txEl>
                                          </p:spTgt>
                                        </p:tgtEl>
                                        <p:attrNameLst>
                                          <p:attrName>style.visibility</p:attrName>
                                        </p:attrNameLst>
                                      </p:cBhvr>
                                      <p:to>
                                        <p:strVal val="visible"/>
                                      </p:to>
                                    </p:set>
                                    <p:animEffect transition="in" filter="wipe(left)">
                                      <p:cBhvr>
                                        <p:cTn id="73" dur="500"/>
                                        <p:tgtEl>
                                          <p:spTgt spid="121860">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121861">
                                            <p:txEl>
                                              <p:pRg st="6" end="6"/>
                                            </p:txEl>
                                          </p:spTgt>
                                        </p:tgtEl>
                                        <p:attrNameLst>
                                          <p:attrName>style.visibility</p:attrName>
                                        </p:attrNameLst>
                                      </p:cBhvr>
                                      <p:to>
                                        <p:strVal val="visible"/>
                                      </p:to>
                                    </p:set>
                                    <p:animEffect transition="in" filter="wipe(right)">
                                      <p:cBhvr>
                                        <p:cTn id="78" dur="500"/>
                                        <p:tgtEl>
                                          <p:spTgt spid="121861">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21860">
                                            <p:txEl>
                                              <p:pRg st="7" end="7"/>
                                            </p:txEl>
                                          </p:spTgt>
                                        </p:tgtEl>
                                        <p:attrNameLst>
                                          <p:attrName>style.visibility</p:attrName>
                                        </p:attrNameLst>
                                      </p:cBhvr>
                                      <p:to>
                                        <p:strVal val="visible"/>
                                      </p:to>
                                    </p:set>
                                    <p:animEffect transition="in" filter="wipe(left)">
                                      <p:cBhvr>
                                        <p:cTn id="83" dur="500"/>
                                        <p:tgtEl>
                                          <p:spTgt spid="121860">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nodeType="clickEffect">
                                  <p:stCondLst>
                                    <p:cond delay="0"/>
                                  </p:stCondLst>
                                  <p:childTnLst>
                                    <p:set>
                                      <p:cBhvr>
                                        <p:cTn id="87" dur="1" fill="hold">
                                          <p:stCondLst>
                                            <p:cond delay="0"/>
                                          </p:stCondLst>
                                        </p:cTn>
                                        <p:tgtEl>
                                          <p:spTgt spid="121861">
                                            <p:txEl>
                                              <p:pRg st="7" end="7"/>
                                            </p:txEl>
                                          </p:spTgt>
                                        </p:tgtEl>
                                        <p:attrNameLst>
                                          <p:attrName>style.visibility</p:attrName>
                                        </p:attrNameLst>
                                      </p:cBhvr>
                                      <p:to>
                                        <p:strVal val="visible"/>
                                      </p:to>
                                    </p:set>
                                    <p:animEffect transition="in" filter="wipe(right)">
                                      <p:cBhvr>
                                        <p:cTn id="88" dur="500"/>
                                        <p:tgtEl>
                                          <p:spTgt spid="121861">
                                            <p:txEl>
                                              <p:pRg st="7" end="7"/>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21860">
                                            <p:txEl>
                                              <p:pRg st="8" end="8"/>
                                            </p:txEl>
                                          </p:spTgt>
                                        </p:tgtEl>
                                        <p:attrNameLst>
                                          <p:attrName>style.visibility</p:attrName>
                                        </p:attrNameLst>
                                      </p:cBhvr>
                                      <p:to>
                                        <p:strVal val="visible"/>
                                      </p:to>
                                    </p:set>
                                    <p:animEffect transition="in" filter="wipe(left)">
                                      <p:cBhvr>
                                        <p:cTn id="93" dur="500"/>
                                        <p:tgtEl>
                                          <p:spTgt spid="121860">
                                            <p:txEl>
                                              <p:pRg st="8" end="8"/>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121861">
                                            <p:txEl>
                                              <p:pRg st="8" end="8"/>
                                            </p:txEl>
                                          </p:spTgt>
                                        </p:tgtEl>
                                        <p:attrNameLst>
                                          <p:attrName>style.visibility</p:attrName>
                                        </p:attrNameLst>
                                      </p:cBhvr>
                                      <p:to>
                                        <p:strVal val="visible"/>
                                      </p:to>
                                    </p:set>
                                    <p:animEffect transition="in" filter="wipe(right)">
                                      <p:cBhvr>
                                        <p:cTn id="98" dur="500"/>
                                        <p:tgtEl>
                                          <p:spTgt spid="121861">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21860">
                                            <p:txEl>
                                              <p:pRg st="9" end="9"/>
                                            </p:txEl>
                                          </p:spTgt>
                                        </p:tgtEl>
                                        <p:attrNameLst>
                                          <p:attrName>style.visibility</p:attrName>
                                        </p:attrNameLst>
                                      </p:cBhvr>
                                      <p:to>
                                        <p:strVal val="visible"/>
                                      </p:to>
                                    </p:set>
                                    <p:animEffect transition="in" filter="wipe(left)">
                                      <p:cBhvr>
                                        <p:cTn id="103" dur="500"/>
                                        <p:tgtEl>
                                          <p:spTgt spid="121860">
                                            <p:txEl>
                                              <p:pRg st="9" end="9"/>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121861">
                                            <p:txEl>
                                              <p:pRg st="9" end="9"/>
                                            </p:txEl>
                                          </p:spTgt>
                                        </p:tgtEl>
                                        <p:attrNameLst>
                                          <p:attrName>style.visibility</p:attrName>
                                        </p:attrNameLst>
                                      </p:cBhvr>
                                      <p:to>
                                        <p:strVal val="visible"/>
                                      </p:to>
                                    </p:set>
                                    <p:animEffect transition="in" filter="wipe(right)">
                                      <p:cBhvr>
                                        <p:cTn id="108" dur="500"/>
                                        <p:tgtEl>
                                          <p:spTgt spid="12186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300787"/>
            <a:ext cx="6517482" cy="1366214"/>
          </a:xfrm>
        </p:spPr>
        <p:txBody>
          <a:bodyPr>
            <a:normAutofit fontScale="90000"/>
          </a:bodyPr>
          <a:lstStyle/>
          <a:p>
            <a:pPr algn="ctr"/>
            <a:r>
              <a:rPr lang="en-US" b="1" dirty="0">
                <a:latin typeface="Calibri" panose="020F0502020204030204" pitchFamily="34" charset="0"/>
                <a:cs typeface="Calibri" panose="020F0502020204030204" pitchFamily="34" charset="0"/>
              </a:rPr>
              <a:t>Remember that drop of Water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514600"/>
            <a:ext cx="5156200" cy="5156200"/>
          </a:xfrm>
          <a:prstGeom prst="rect">
            <a:avLst/>
          </a:prstGeom>
        </p:spPr>
      </p:pic>
    </p:spTree>
    <p:extLst>
      <p:ext uri="{BB962C8B-B14F-4D97-AF65-F5344CB8AC3E}">
        <p14:creationId xmlns:p14="http://schemas.microsoft.com/office/powerpoint/2010/main" val="3250517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WordArt 3"/>
          <p:cNvSpPr>
            <a:spLocks noChangeArrowheads="1" noChangeShapeType="1" noTextEdit="1"/>
          </p:cNvSpPr>
          <p:nvPr/>
        </p:nvSpPr>
        <p:spPr bwMode="gray">
          <a:xfrm>
            <a:off x="1981200" y="2438400"/>
            <a:ext cx="5105400" cy="838200"/>
          </a:xfrm>
          <a:prstGeom prst="rect">
            <a:avLst/>
          </a:prstGeom>
        </p:spPr>
        <p:txBody>
          <a:bodyPr wrap="none" fromWordArt="1">
            <a:prstTxWarp prst="textDeflate">
              <a:avLst>
                <a:gd name="adj" fmla="val 0"/>
              </a:avLst>
            </a:prstTxWarp>
          </a:bodyPr>
          <a:lstStyle/>
          <a:p>
            <a:pPr algn="ctr"/>
            <a:r>
              <a:rPr lang="en-US" sz="3600" b="1" kern="10" dirty="0">
                <a:ln w="38100">
                  <a:solidFill>
                    <a:srgbClr val="FFFFFF"/>
                  </a:solidFill>
                  <a:round/>
                  <a:headEnd/>
                  <a:tailEnd/>
                </a:ln>
                <a:effectLst>
                  <a:outerShdw dist="107763" dir="2700000" algn="ctr" rotWithShape="0">
                    <a:srgbClr val="868686">
                      <a:alpha val="50000"/>
                    </a:srgbClr>
                  </a:outerShdw>
                </a:effectLst>
                <a:latin typeface="Arial"/>
                <a:cs typeface="Arial"/>
              </a:rPr>
              <a:t>Thank You!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0035"/>
                                        </p:tgtEl>
                                        <p:attrNameLst>
                                          <p:attrName>style.visibility</p:attrName>
                                        </p:attrNameLst>
                                      </p:cBhvr>
                                      <p:to>
                                        <p:strVal val="visible"/>
                                      </p:to>
                                    </p:set>
                                    <p:anim calcmode="lin" valueType="num">
                                      <p:cBhvr>
                                        <p:cTn id="7" dur="500" fill="hold"/>
                                        <p:tgtEl>
                                          <p:spTgt spid="300035"/>
                                        </p:tgtEl>
                                        <p:attrNameLst>
                                          <p:attrName>ppt_w</p:attrName>
                                        </p:attrNameLst>
                                      </p:cBhvr>
                                      <p:tavLst>
                                        <p:tav tm="0">
                                          <p:val>
                                            <p:fltVal val="0"/>
                                          </p:val>
                                        </p:tav>
                                        <p:tav tm="100000">
                                          <p:val>
                                            <p:strVal val="#ppt_w"/>
                                          </p:val>
                                        </p:tav>
                                      </p:tavLst>
                                    </p:anim>
                                    <p:anim calcmode="lin" valueType="num">
                                      <p:cBhvr>
                                        <p:cTn id="8" dur="500" fill="hold"/>
                                        <p:tgtEl>
                                          <p:spTgt spid="300035"/>
                                        </p:tgtEl>
                                        <p:attrNameLst>
                                          <p:attrName>ppt_h</p:attrName>
                                        </p:attrNameLst>
                                      </p:cBhvr>
                                      <p:tavLst>
                                        <p:tav tm="0">
                                          <p:val>
                                            <p:fltVal val="0"/>
                                          </p:val>
                                        </p:tav>
                                        <p:tav tm="100000">
                                          <p:val>
                                            <p:strVal val="#ppt_h"/>
                                          </p:val>
                                        </p:tav>
                                      </p:tavLst>
                                    </p:anim>
                                    <p:animEffect transition="in" filter="fade">
                                      <p:cBhvr>
                                        <p:cTn id="9" dur="500"/>
                                        <p:tgtEl>
                                          <p:spTgt spid="30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81000" y="1219200"/>
            <a:ext cx="3733800" cy="701675"/>
          </a:xfrm>
          <a:prstGeom prst="rect">
            <a:avLst/>
          </a:prstGeom>
          <a:noFill/>
          <a:ln w="9525">
            <a:noFill/>
            <a:miter lim="800000"/>
            <a:headEnd/>
            <a:tailEnd/>
          </a:ln>
        </p:spPr>
        <p:txBody>
          <a:bodyPr>
            <a:spAutoFit/>
          </a:bodyPr>
          <a:lstStyle/>
          <a:p>
            <a:pPr algn="ctr" eaLnBrk="0" hangingPunct="0">
              <a:spcBef>
                <a:spcPct val="50000"/>
              </a:spcBef>
            </a:pPr>
            <a:r>
              <a:rPr lang="en-US" sz="4000" b="1" dirty="0">
                <a:solidFill>
                  <a:srgbClr val="0000FF"/>
                </a:solidFill>
                <a:latin typeface="+mj-lt"/>
              </a:rPr>
              <a:t>Proactive</a:t>
            </a:r>
          </a:p>
        </p:txBody>
      </p:sp>
      <p:sp>
        <p:nvSpPr>
          <p:cNvPr id="82947" name="Text Box 3"/>
          <p:cNvSpPr txBox="1">
            <a:spLocks noChangeArrowheads="1"/>
          </p:cNvSpPr>
          <p:nvPr/>
        </p:nvSpPr>
        <p:spPr bwMode="auto">
          <a:xfrm>
            <a:off x="4572000" y="1219200"/>
            <a:ext cx="3429000" cy="701675"/>
          </a:xfrm>
          <a:prstGeom prst="rect">
            <a:avLst/>
          </a:prstGeom>
          <a:noFill/>
          <a:ln w="9525">
            <a:noFill/>
            <a:miter lim="800000"/>
            <a:headEnd/>
            <a:tailEnd/>
          </a:ln>
        </p:spPr>
        <p:txBody>
          <a:bodyPr>
            <a:spAutoFit/>
          </a:bodyPr>
          <a:lstStyle/>
          <a:p>
            <a:pPr algn="ctr" eaLnBrk="0" hangingPunct="0">
              <a:spcBef>
                <a:spcPct val="50000"/>
              </a:spcBef>
            </a:pPr>
            <a:r>
              <a:rPr lang="en-US" sz="4000" b="1" dirty="0">
                <a:solidFill>
                  <a:srgbClr val="CC0000"/>
                </a:solidFill>
                <a:latin typeface="+mj-lt"/>
              </a:rPr>
              <a:t>Reactive</a:t>
            </a:r>
          </a:p>
        </p:txBody>
      </p:sp>
      <p:sp>
        <p:nvSpPr>
          <p:cNvPr id="82948" name="Text Box 4"/>
          <p:cNvSpPr txBox="1">
            <a:spLocks noChangeArrowheads="1"/>
          </p:cNvSpPr>
          <p:nvPr/>
        </p:nvSpPr>
        <p:spPr bwMode="auto">
          <a:xfrm>
            <a:off x="685800" y="152400"/>
            <a:ext cx="6324600" cy="830997"/>
          </a:xfrm>
          <a:prstGeom prst="rect">
            <a:avLst/>
          </a:prstGeom>
          <a:noFill/>
          <a:ln w="9525">
            <a:noFill/>
            <a:miter lim="800000"/>
            <a:headEnd/>
            <a:tailEnd/>
          </a:ln>
          <a:effectLst/>
        </p:spPr>
        <p:txBody>
          <a:bodyPr>
            <a:spAutoFit/>
          </a:bodyPr>
          <a:lstStyle/>
          <a:p>
            <a:pPr eaLnBrk="0" hangingPunct="0">
              <a:spcBef>
                <a:spcPct val="50000"/>
              </a:spcBef>
              <a:defRPr/>
            </a:pPr>
            <a:r>
              <a:rPr lang="en-US" sz="2400" b="1" dirty="0">
                <a:latin typeface="+mj-lt"/>
              </a:rPr>
              <a:t>There Are Fundamentally Two Types of Organizations:</a:t>
            </a:r>
          </a:p>
        </p:txBody>
      </p:sp>
      <p:sp>
        <p:nvSpPr>
          <p:cNvPr id="82949" name="Text Box 5"/>
          <p:cNvSpPr txBox="1">
            <a:spLocks noChangeArrowheads="1"/>
          </p:cNvSpPr>
          <p:nvPr/>
        </p:nvSpPr>
        <p:spPr bwMode="auto">
          <a:xfrm>
            <a:off x="228600" y="1981200"/>
            <a:ext cx="4267200" cy="3600986"/>
          </a:xfrm>
          <a:prstGeom prst="rect">
            <a:avLst/>
          </a:prstGeom>
          <a:noFill/>
          <a:ln w="9525">
            <a:noFill/>
            <a:miter lim="800000"/>
            <a:headEnd/>
            <a:tailEnd/>
          </a:ln>
        </p:spPr>
        <p:txBody>
          <a:bodyPr>
            <a:spAutoFit/>
          </a:bodyPr>
          <a:lstStyle/>
          <a:p>
            <a:pPr marL="342900" indent="-342900">
              <a:buFontTx/>
              <a:buChar char="•"/>
            </a:pPr>
            <a:r>
              <a:rPr lang="en-US" b="1" dirty="0">
                <a:solidFill>
                  <a:srgbClr val="0000FF"/>
                </a:solidFill>
                <a:latin typeface="+mj-lt"/>
              </a:rPr>
              <a:t>Embraces Change</a:t>
            </a:r>
          </a:p>
          <a:p>
            <a:pPr marL="342900" indent="-342900">
              <a:buFontTx/>
              <a:buChar char="•"/>
            </a:pPr>
            <a:r>
              <a:rPr lang="en-US" b="1" dirty="0">
                <a:solidFill>
                  <a:srgbClr val="0000FF"/>
                </a:solidFill>
                <a:latin typeface="+mj-lt"/>
              </a:rPr>
              <a:t>Aggressively Seeks Opportunities</a:t>
            </a:r>
          </a:p>
          <a:p>
            <a:pPr marL="342900" indent="-342900">
              <a:buFontTx/>
              <a:buChar char="•"/>
            </a:pPr>
            <a:r>
              <a:rPr lang="en-US" b="1" dirty="0">
                <a:solidFill>
                  <a:srgbClr val="0000FF"/>
                </a:solidFill>
                <a:latin typeface="+mj-lt"/>
              </a:rPr>
              <a:t>Sees Change As An Opportunity for Growth</a:t>
            </a:r>
          </a:p>
          <a:p>
            <a:pPr marL="342900" indent="-342900">
              <a:buFontTx/>
              <a:buChar char="•"/>
            </a:pPr>
            <a:r>
              <a:rPr lang="en-US" b="1" dirty="0">
                <a:solidFill>
                  <a:srgbClr val="0000FF"/>
                </a:solidFill>
                <a:latin typeface="+mj-lt"/>
              </a:rPr>
              <a:t>Moved to Action</a:t>
            </a:r>
          </a:p>
          <a:p>
            <a:pPr marL="342900" indent="-342900">
              <a:buFontTx/>
              <a:buChar char="•"/>
            </a:pPr>
            <a:r>
              <a:rPr lang="en-US" b="1" dirty="0">
                <a:solidFill>
                  <a:srgbClr val="0000FF"/>
                </a:solidFill>
                <a:latin typeface="+mj-lt"/>
              </a:rPr>
              <a:t>Outcomes Drive Resource Development Plan</a:t>
            </a:r>
          </a:p>
          <a:p>
            <a:pPr marL="342900" indent="-342900">
              <a:buFontTx/>
              <a:buChar char="•"/>
            </a:pPr>
            <a:r>
              <a:rPr lang="en-US" b="1" dirty="0">
                <a:solidFill>
                  <a:srgbClr val="0000FF"/>
                </a:solidFill>
                <a:latin typeface="+mj-lt"/>
              </a:rPr>
              <a:t>Assesses, Plans, Secures Resources, Implements, and Evaluates </a:t>
            </a:r>
          </a:p>
          <a:p>
            <a:pPr marL="342900" indent="-342900">
              <a:spcBef>
                <a:spcPct val="50000"/>
              </a:spcBef>
              <a:buFontTx/>
              <a:buAutoNum type="arabicPeriod"/>
            </a:pPr>
            <a:endParaRPr lang="en-US" sz="2000" b="1" dirty="0">
              <a:solidFill>
                <a:srgbClr val="0000FF"/>
              </a:solidFill>
            </a:endParaRPr>
          </a:p>
        </p:txBody>
      </p:sp>
      <p:sp>
        <p:nvSpPr>
          <p:cNvPr id="82950" name="Text Box 6"/>
          <p:cNvSpPr txBox="1">
            <a:spLocks noChangeArrowheads="1"/>
          </p:cNvSpPr>
          <p:nvPr/>
        </p:nvSpPr>
        <p:spPr bwMode="auto">
          <a:xfrm>
            <a:off x="5029200" y="1981200"/>
            <a:ext cx="3048000" cy="4185761"/>
          </a:xfrm>
          <a:prstGeom prst="rect">
            <a:avLst/>
          </a:prstGeom>
          <a:noFill/>
          <a:ln w="9525">
            <a:noFill/>
            <a:miter lim="800000"/>
            <a:headEnd/>
            <a:tailEnd/>
          </a:ln>
        </p:spPr>
        <p:txBody>
          <a:bodyPr>
            <a:spAutoFit/>
          </a:bodyPr>
          <a:lstStyle/>
          <a:p>
            <a:pPr marL="342900" indent="-342900">
              <a:buFontTx/>
              <a:buChar char="•"/>
            </a:pPr>
            <a:r>
              <a:rPr lang="en-US" b="1" dirty="0">
                <a:solidFill>
                  <a:srgbClr val="CC0000"/>
                </a:solidFill>
                <a:latin typeface="+mj-lt"/>
              </a:rPr>
              <a:t>Resists Change</a:t>
            </a:r>
          </a:p>
          <a:p>
            <a:pPr marL="342900" indent="-342900">
              <a:buFontTx/>
              <a:buChar char="•"/>
            </a:pPr>
            <a:r>
              <a:rPr lang="en-US" b="1" dirty="0">
                <a:solidFill>
                  <a:srgbClr val="CC0000"/>
                </a:solidFill>
                <a:latin typeface="+mj-lt"/>
              </a:rPr>
              <a:t>Strives to Maintain a Level of Comfort</a:t>
            </a:r>
          </a:p>
          <a:p>
            <a:pPr marL="342900" indent="-342900">
              <a:buFontTx/>
              <a:buChar char="•"/>
            </a:pPr>
            <a:r>
              <a:rPr lang="en-US" b="1" dirty="0">
                <a:solidFill>
                  <a:srgbClr val="CC0000"/>
                </a:solidFill>
                <a:latin typeface="+mj-lt"/>
              </a:rPr>
              <a:t>Sees Change As An Obstacle to Success</a:t>
            </a:r>
          </a:p>
          <a:p>
            <a:pPr marL="342900" indent="-342900">
              <a:buFontTx/>
              <a:buChar char="•"/>
            </a:pPr>
            <a:r>
              <a:rPr lang="en-US" b="1" dirty="0">
                <a:solidFill>
                  <a:srgbClr val="CC0000"/>
                </a:solidFill>
                <a:latin typeface="+mj-lt"/>
              </a:rPr>
              <a:t>Frozen In Fear</a:t>
            </a:r>
          </a:p>
          <a:p>
            <a:pPr marL="342900" indent="-342900">
              <a:buFontTx/>
              <a:buChar char="•"/>
            </a:pPr>
            <a:r>
              <a:rPr lang="en-US" b="1" dirty="0">
                <a:solidFill>
                  <a:srgbClr val="CC0000"/>
                </a:solidFill>
                <a:latin typeface="+mj-lt"/>
              </a:rPr>
              <a:t>Available Resources Limit Outcomes</a:t>
            </a:r>
          </a:p>
          <a:p>
            <a:pPr marL="342900" indent="-342900">
              <a:buFontTx/>
              <a:buChar char="•"/>
            </a:pPr>
            <a:r>
              <a:rPr lang="en-US" b="1" dirty="0">
                <a:solidFill>
                  <a:srgbClr val="CC0000"/>
                </a:solidFill>
                <a:latin typeface="+mj-lt"/>
              </a:rPr>
              <a:t>Struggles to Secure Resources To Maintain Current Level of Service</a:t>
            </a:r>
          </a:p>
          <a:p>
            <a:pPr marL="342900" indent="-342900">
              <a:buFontTx/>
              <a:buChar char="•"/>
            </a:pPr>
            <a:endParaRPr lang="en-US" sz="2000" dirty="0">
              <a:solidFill>
                <a:srgbClr val="CC0000"/>
              </a:solidFill>
            </a:endParaRPr>
          </a:p>
          <a:p>
            <a:pPr marL="342900" indent="-342900">
              <a:spcBef>
                <a:spcPct val="50000"/>
              </a:spcBef>
              <a:buFontTx/>
              <a:buChar char="•"/>
            </a:pPr>
            <a:endParaRPr lang="en-US" sz="2000" dirty="0">
              <a:solidFill>
                <a:srgbClr val="CC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2949">
                                            <p:txEl>
                                              <p:pRg st="0" end="0"/>
                                            </p:txEl>
                                          </p:spTgt>
                                        </p:tgtEl>
                                        <p:attrNameLst>
                                          <p:attrName>style.visibility</p:attrName>
                                        </p:attrNameLst>
                                      </p:cBhvr>
                                      <p:to>
                                        <p:strVal val="visible"/>
                                      </p:to>
                                    </p:set>
                                    <p:animEffect transition="in" filter="wipe(left)">
                                      <p:cBhvr>
                                        <p:cTn id="7" dur="500"/>
                                        <p:tgtEl>
                                          <p:spTgt spid="829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2950">
                                            <p:txEl>
                                              <p:pRg st="0" end="0"/>
                                            </p:txEl>
                                          </p:spTgt>
                                        </p:tgtEl>
                                        <p:attrNameLst>
                                          <p:attrName>style.visibility</p:attrName>
                                        </p:attrNameLst>
                                      </p:cBhvr>
                                      <p:to>
                                        <p:strVal val="visible"/>
                                      </p:to>
                                    </p:set>
                                    <p:animEffect transition="in" filter="wipe(right)">
                                      <p:cBhvr>
                                        <p:cTn id="12" dur="500"/>
                                        <p:tgtEl>
                                          <p:spTgt spid="829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2949">
                                            <p:txEl>
                                              <p:pRg st="1" end="1"/>
                                            </p:txEl>
                                          </p:spTgt>
                                        </p:tgtEl>
                                        <p:attrNameLst>
                                          <p:attrName>style.visibility</p:attrName>
                                        </p:attrNameLst>
                                      </p:cBhvr>
                                      <p:to>
                                        <p:strVal val="visible"/>
                                      </p:to>
                                    </p:set>
                                    <p:animEffect transition="in" filter="wipe(left)">
                                      <p:cBhvr>
                                        <p:cTn id="17" dur="500"/>
                                        <p:tgtEl>
                                          <p:spTgt spid="829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2950">
                                            <p:txEl>
                                              <p:pRg st="1" end="1"/>
                                            </p:txEl>
                                          </p:spTgt>
                                        </p:tgtEl>
                                        <p:attrNameLst>
                                          <p:attrName>style.visibility</p:attrName>
                                        </p:attrNameLst>
                                      </p:cBhvr>
                                      <p:to>
                                        <p:strVal val="visible"/>
                                      </p:to>
                                    </p:set>
                                    <p:animEffect transition="in" filter="wipe(right)">
                                      <p:cBhvr>
                                        <p:cTn id="22" dur="500"/>
                                        <p:tgtEl>
                                          <p:spTgt spid="8295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2949">
                                            <p:txEl>
                                              <p:pRg st="2" end="2"/>
                                            </p:txEl>
                                          </p:spTgt>
                                        </p:tgtEl>
                                        <p:attrNameLst>
                                          <p:attrName>style.visibility</p:attrName>
                                        </p:attrNameLst>
                                      </p:cBhvr>
                                      <p:to>
                                        <p:strVal val="visible"/>
                                      </p:to>
                                    </p:set>
                                    <p:animEffect transition="in" filter="wipe(left)">
                                      <p:cBhvr>
                                        <p:cTn id="27" dur="500"/>
                                        <p:tgtEl>
                                          <p:spTgt spid="829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82950">
                                            <p:txEl>
                                              <p:pRg st="2" end="2"/>
                                            </p:txEl>
                                          </p:spTgt>
                                        </p:tgtEl>
                                        <p:attrNameLst>
                                          <p:attrName>style.visibility</p:attrName>
                                        </p:attrNameLst>
                                      </p:cBhvr>
                                      <p:to>
                                        <p:strVal val="visible"/>
                                      </p:to>
                                    </p:set>
                                    <p:animEffect transition="in" filter="wipe(right)">
                                      <p:cBhvr>
                                        <p:cTn id="32" dur="500"/>
                                        <p:tgtEl>
                                          <p:spTgt spid="8295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2949">
                                            <p:txEl>
                                              <p:pRg st="3" end="3"/>
                                            </p:txEl>
                                          </p:spTgt>
                                        </p:tgtEl>
                                        <p:attrNameLst>
                                          <p:attrName>style.visibility</p:attrName>
                                        </p:attrNameLst>
                                      </p:cBhvr>
                                      <p:to>
                                        <p:strVal val="visible"/>
                                      </p:to>
                                    </p:set>
                                    <p:animEffect transition="in" filter="wipe(left)">
                                      <p:cBhvr>
                                        <p:cTn id="37" dur="500"/>
                                        <p:tgtEl>
                                          <p:spTgt spid="8294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82950">
                                            <p:txEl>
                                              <p:pRg st="3" end="3"/>
                                            </p:txEl>
                                          </p:spTgt>
                                        </p:tgtEl>
                                        <p:attrNameLst>
                                          <p:attrName>style.visibility</p:attrName>
                                        </p:attrNameLst>
                                      </p:cBhvr>
                                      <p:to>
                                        <p:strVal val="visible"/>
                                      </p:to>
                                    </p:set>
                                    <p:animEffect transition="in" filter="wipe(right)">
                                      <p:cBhvr>
                                        <p:cTn id="42" dur="500"/>
                                        <p:tgtEl>
                                          <p:spTgt spid="8295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2949">
                                            <p:txEl>
                                              <p:pRg st="4" end="4"/>
                                            </p:txEl>
                                          </p:spTgt>
                                        </p:tgtEl>
                                        <p:attrNameLst>
                                          <p:attrName>style.visibility</p:attrName>
                                        </p:attrNameLst>
                                      </p:cBhvr>
                                      <p:to>
                                        <p:strVal val="visible"/>
                                      </p:to>
                                    </p:set>
                                    <p:animEffect transition="in" filter="wipe(left)">
                                      <p:cBhvr>
                                        <p:cTn id="47" dur="500"/>
                                        <p:tgtEl>
                                          <p:spTgt spid="8294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82950">
                                            <p:txEl>
                                              <p:pRg st="4" end="4"/>
                                            </p:txEl>
                                          </p:spTgt>
                                        </p:tgtEl>
                                        <p:attrNameLst>
                                          <p:attrName>style.visibility</p:attrName>
                                        </p:attrNameLst>
                                      </p:cBhvr>
                                      <p:to>
                                        <p:strVal val="visible"/>
                                      </p:to>
                                    </p:set>
                                    <p:animEffect transition="in" filter="wipe(right)">
                                      <p:cBhvr>
                                        <p:cTn id="52" dur="500"/>
                                        <p:tgtEl>
                                          <p:spTgt spid="8295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2949">
                                            <p:txEl>
                                              <p:pRg st="5" end="5"/>
                                            </p:txEl>
                                          </p:spTgt>
                                        </p:tgtEl>
                                        <p:attrNameLst>
                                          <p:attrName>style.visibility</p:attrName>
                                        </p:attrNameLst>
                                      </p:cBhvr>
                                      <p:to>
                                        <p:strVal val="visible"/>
                                      </p:to>
                                    </p:set>
                                    <p:animEffect transition="in" filter="wipe(left)">
                                      <p:cBhvr>
                                        <p:cTn id="57" dur="500"/>
                                        <p:tgtEl>
                                          <p:spTgt spid="82949">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82950">
                                            <p:txEl>
                                              <p:pRg st="5" end="5"/>
                                            </p:txEl>
                                          </p:spTgt>
                                        </p:tgtEl>
                                        <p:attrNameLst>
                                          <p:attrName>style.visibility</p:attrName>
                                        </p:attrNameLst>
                                      </p:cBhvr>
                                      <p:to>
                                        <p:strVal val="visible"/>
                                      </p:to>
                                    </p:set>
                                    <p:animEffect transition="in" filter="wipe(right)">
                                      <p:cBhvr>
                                        <p:cTn id="62" dur="500"/>
                                        <p:tgtEl>
                                          <p:spTgt spid="829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04800" y="1143000"/>
            <a:ext cx="3733800" cy="701675"/>
          </a:xfrm>
          <a:prstGeom prst="rect">
            <a:avLst/>
          </a:prstGeom>
          <a:noFill/>
          <a:ln w="9525">
            <a:noFill/>
            <a:miter lim="800000"/>
            <a:headEnd/>
            <a:tailEnd/>
          </a:ln>
        </p:spPr>
        <p:txBody>
          <a:bodyPr>
            <a:spAutoFit/>
          </a:bodyPr>
          <a:lstStyle/>
          <a:p>
            <a:pPr algn="ctr" eaLnBrk="0" hangingPunct="0">
              <a:spcBef>
                <a:spcPct val="50000"/>
              </a:spcBef>
            </a:pPr>
            <a:r>
              <a:rPr lang="en-US" sz="4000" b="1" dirty="0">
                <a:solidFill>
                  <a:srgbClr val="0000FF"/>
                </a:solidFill>
                <a:latin typeface="+mj-lt"/>
              </a:rPr>
              <a:t>Proactive</a:t>
            </a:r>
          </a:p>
        </p:txBody>
      </p:sp>
      <p:sp>
        <p:nvSpPr>
          <p:cNvPr id="83971" name="Text Box 3"/>
          <p:cNvSpPr txBox="1">
            <a:spLocks noChangeArrowheads="1"/>
          </p:cNvSpPr>
          <p:nvPr/>
        </p:nvSpPr>
        <p:spPr bwMode="auto">
          <a:xfrm>
            <a:off x="4572000" y="1066800"/>
            <a:ext cx="3429000" cy="701675"/>
          </a:xfrm>
          <a:prstGeom prst="rect">
            <a:avLst/>
          </a:prstGeom>
          <a:noFill/>
          <a:ln w="9525">
            <a:noFill/>
            <a:miter lim="800000"/>
            <a:headEnd/>
            <a:tailEnd/>
          </a:ln>
        </p:spPr>
        <p:txBody>
          <a:bodyPr>
            <a:spAutoFit/>
          </a:bodyPr>
          <a:lstStyle/>
          <a:p>
            <a:pPr algn="ctr" eaLnBrk="0" hangingPunct="0">
              <a:spcBef>
                <a:spcPct val="50000"/>
              </a:spcBef>
            </a:pPr>
            <a:r>
              <a:rPr lang="en-US" sz="4000" b="1" dirty="0">
                <a:solidFill>
                  <a:srgbClr val="CC0000"/>
                </a:solidFill>
                <a:latin typeface="+mj-lt"/>
              </a:rPr>
              <a:t>Reactive</a:t>
            </a:r>
          </a:p>
        </p:txBody>
      </p:sp>
      <p:sp>
        <p:nvSpPr>
          <p:cNvPr id="83972" name="Text Box 4"/>
          <p:cNvSpPr txBox="1">
            <a:spLocks noChangeArrowheads="1"/>
          </p:cNvSpPr>
          <p:nvPr/>
        </p:nvSpPr>
        <p:spPr bwMode="auto">
          <a:xfrm>
            <a:off x="228600" y="1905000"/>
            <a:ext cx="3810000" cy="3877985"/>
          </a:xfrm>
          <a:prstGeom prst="rect">
            <a:avLst/>
          </a:prstGeom>
          <a:noFill/>
          <a:ln w="9525">
            <a:noFill/>
            <a:miter lim="800000"/>
            <a:headEnd/>
            <a:tailEnd/>
          </a:ln>
        </p:spPr>
        <p:txBody>
          <a:bodyPr>
            <a:spAutoFit/>
          </a:bodyPr>
          <a:lstStyle/>
          <a:p>
            <a:pPr marL="342900" indent="-342900">
              <a:buFontTx/>
              <a:buChar char="•"/>
            </a:pPr>
            <a:r>
              <a:rPr lang="en-US" b="1" dirty="0">
                <a:solidFill>
                  <a:srgbClr val="0000FF"/>
                </a:solidFill>
                <a:latin typeface="+mj-lt"/>
              </a:rPr>
              <a:t>Focus Is On What Needs To Be Done</a:t>
            </a:r>
          </a:p>
          <a:p>
            <a:pPr marL="342900" indent="-342900">
              <a:buFontTx/>
              <a:buChar char="•"/>
            </a:pPr>
            <a:r>
              <a:rPr lang="en-US" b="1" dirty="0">
                <a:solidFill>
                  <a:srgbClr val="0000FF"/>
                </a:solidFill>
                <a:latin typeface="+mj-lt"/>
              </a:rPr>
              <a:t>Challenges It’s Board and Staff To Excel</a:t>
            </a:r>
          </a:p>
          <a:p>
            <a:pPr marL="342900" indent="-342900">
              <a:buFontTx/>
              <a:buChar char="•"/>
            </a:pPr>
            <a:r>
              <a:rPr lang="en-US" b="1" dirty="0">
                <a:solidFill>
                  <a:srgbClr val="0000FF"/>
                </a:solidFill>
                <a:latin typeface="+mj-lt"/>
              </a:rPr>
              <a:t>Strives to Meet the Emerging Needs of a Changing Community</a:t>
            </a:r>
          </a:p>
          <a:p>
            <a:pPr marL="342900" indent="-342900">
              <a:buFontTx/>
              <a:buChar char="•"/>
            </a:pPr>
            <a:r>
              <a:rPr lang="en-US" b="1" dirty="0">
                <a:solidFill>
                  <a:srgbClr val="0000FF"/>
                </a:solidFill>
                <a:latin typeface="+mj-lt"/>
              </a:rPr>
              <a:t>Controls It’s Own Destiny</a:t>
            </a:r>
          </a:p>
          <a:p>
            <a:pPr marL="342900" indent="-342900">
              <a:buFontTx/>
              <a:buChar char="•"/>
            </a:pPr>
            <a:r>
              <a:rPr lang="en-US" b="1" dirty="0">
                <a:solidFill>
                  <a:srgbClr val="0000FF"/>
                </a:solidFill>
                <a:latin typeface="+mj-lt"/>
              </a:rPr>
              <a:t>Takes Action Which Creates A Feeling Of Freedom And Puts The Organization In Control.</a:t>
            </a:r>
          </a:p>
          <a:p>
            <a:pPr marL="342900" indent="-342900">
              <a:spcBef>
                <a:spcPct val="50000"/>
              </a:spcBef>
              <a:buFontTx/>
              <a:buChar char="•"/>
            </a:pPr>
            <a:endParaRPr lang="en-US" sz="2000" b="1" dirty="0">
              <a:solidFill>
                <a:srgbClr val="0000FF"/>
              </a:solidFill>
              <a:latin typeface="+mj-lt"/>
            </a:endParaRPr>
          </a:p>
        </p:txBody>
      </p:sp>
      <p:sp>
        <p:nvSpPr>
          <p:cNvPr id="83973" name="Text Box 5"/>
          <p:cNvSpPr txBox="1">
            <a:spLocks noChangeArrowheads="1"/>
          </p:cNvSpPr>
          <p:nvPr/>
        </p:nvSpPr>
        <p:spPr bwMode="auto">
          <a:xfrm>
            <a:off x="4114800" y="1736725"/>
            <a:ext cx="3733800" cy="4739759"/>
          </a:xfrm>
          <a:prstGeom prst="rect">
            <a:avLst/>
          </a:prstGeom>
          <a:noFill/>
          <a:ln w="9525">
            <a:noFill/>
            <a:miter lim="800000"/>
            <a:headEnd/>
            <a:tailEnd/>
          </a:ln>
        </p:spPr>
        <p:txBody>
          <a:bodyPr>
            <a:spAutoFit/>
          </a:bodyPr>
          <a:lstStyle/>
          <a:p>
            <a:pPr marL="342900" indent="-342900">
              <a:buFontTx/>
              <a:buChar char="•"/>
            </a:pPr>
            <a:r>
              <a:rPr lang="en-US" b="1" dirty="0">
                <a:solidFill>
                  <a:srgbClr val="CC0000"/>
                </a:solidFill>
                <a:latin typeface="+mj-lt"/>
              </a:rPr>
              <a:t>Focus On Fixing What Has Already Happened</a:t>
            </a:r>
          </a:p>
          <a:p>
            <a:pPr marL="342900" indent="-342900">
              <a:buFontTx/>
              <a:buChar char="•"/>
            </a:pPr>
            <a:r>
              <a:rPr lang="en-US" b="1" dirty="0">
                <a:solidFill>
                  <a:srgbClr val="CC0000"/>
                </a:solidFill>
                <a:latin typeface="+mj-lt"/>
              </a:rPr>
              <a:t>Accepts Mediocrity Through Complacency</a:t>
            </a:r>
          </a:p>
          <a:p>
            <a:pPr marL="342900" indent="-342900">
              <a:buFontTx/>
              <a:buChar char="•"/>
            </a:pPr>
            <a:r>
              <a:rPr lang="en-US" b="1" dirty="0">
                <a:solidFill>
                  <a:srgbClr val="CC0000"/>
                </a:solidFill>
                <a:latin typeface="+mj-lt"/>
              </a:rPr>
              <a:t>Settles for Current Programs Disregarding New Community Needs</a:t>
            </a:r>
          </a:p>
          <a:p>
            <a:pPr marL="342900" indent="-342900">
              <a:buFontTx/>
              <a:buChar char="•"/>
            </a:pPr>
            <a:r>
              <a:rPr lang="en-US" b="1" dirty="0">
                <a:solidFill>
                  <a:srgbClr val="CC0000"/>
                </a:solidFill>
                <a:latin typeface="+mj-lt"/>
              </a:rPr>
              <a:t>Survives At the Mercy of It’s Funders</a:t>
            </a:r>
          </a:p>
          <a:p>
            <a:pPr marL="342900" indent="-342900">
              <a:buFontTx/>
              <a:buChar char="•"/>
            </a:pPr>
            <a:r>
              <a:rPr lang="en-US" b="1" dirty="0">
                <a:solidFill>
                  <a:srgbClr val="CC0000"/>
                </a:solidFill>
                <a:latin typeface="+mj-lt"/>
              </a:rPr>
              <a:t>It’s Fear Is Focused Anxiety That Paralyzes The Mind, Body, and Spirit and Immobilizes the Organization</a:t>
            </a:r>
          </a:p>
          <a:p>
            <a:pPr marL="342900" indent="-342900">
              <a:buFontTx/>
              <a:buChar char="•"/>
            </a:pPr>
            <a:endParaRPr lang="en-US" sz="2000" b="1" dirty="0">
              <a:solidFill>
                <a:srgbClr val="CC0000"/>
              </a:solidFill>
            </a:endParaRPr>
          </a:p>
          <a:p>
            <a:pPr marL="342900" indent="-342900">
              <a:spcBef>
                <a:spcPct val="50000"/>
              </a:spcBef>
            </a:pPr>
            <a:endParaRPr lang="en-US" sz="2000" b="1" dirty="0">
              <a:solidFill>
                <a:srgbClr val="CC0000"/>
              </a:solidFill>
            </a:endParaRPr>
          </a:p>
        </p:txBody>
      </p:sp>
      <p:sp>
        <p:nvSpPr>
          <p:cNvPr id="83974" name="Text Box 6"/>
          <p:cNvSpPr txBox="1">
            <a:spLocks noChangeArrowheads="1"/>
          </p:cNvSpPr>
          <p:nvPr/>
        </p:nvSpPr>
        <p:spPr bwMode="auto">
          <a:xfrm>
            <a:off x="228600" y="168852"/>
            <a:ext cx="5105400" cy="830997"/>
          </a:xfrm>
          <a:prstGeom prst="rect">
            <a:avLst/>
          </a:prstGeom>
          <a:noFill/>
          <a:ln w="9525">
            <a:noFill/>
            <a:miter lim="800000"/>
            <a:headEnd/>
            <a:tailEnd/>
          </a:ln>
          <a:effectLst/>
        </p:spPr>
        <p:txBody>
          <a:bodyPr>
            <a:spAutoFit/>
          </a:bodyPr>
          <a:lstStyle/>
          <a:p>
            <a:pPr>
              <a:spcBef>
                <a:spcPct val="50000"/>
              </a:spcBef>
              <a:defRPr/>
            </a:pPr>
            <a:r>
              <a:rPr lang="en-US" sz="2400" b="1" dirty="0">
                <a:latin typeface="+mj-lt"/>
              </a:rPr>
              <a:t>Proactive vs. Reactive Continued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Effect transition="in" filter="wipe(left)">
                                      <p:cBhvr>
                                        <p:cTn id="7" dur="500"/>
                                        <p:tgtEl>
                                          <p:spTgt spid="839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3973">
                                            <p:txEl>
                                              <p:pRg st="0" end="0"/>
                                            </p:txEl>
                                          </p:spTgt>
                                        </p:tgtEl>
                                        <p:attrNameLst>
                                          <p:attrName>style.visibility</p:attrName>
                                        </p:attrNameLst>
                                      </p:cBhvr>
                                      <p:to>
                                        <p:strVal val="visible"/>
                                      </p:to>
                                    </p:set>
                                    <p:animEffect transition="in" filter="wipe(right)">
                                      <p:cBhvr>
                                        <p:cTn id="12" dur="500"/>
                                        <p:tgtEl>
                                          <p:spTgt spid="839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3972">
                                            <p:txEl>
                                              <p:pRg st="1" end="1"/>
                                            </p:txEl>
                                          </p:spTgt>
                                        </p:tgtEl>
                                        <p:attrNameLst>
                                          <p:attrName>style.visibility</p:attrName>
                                        </p:attrNameLst>
                                      </p:cBhvr>
                                      <p:to>
                                        <p:strVal val="visible"/>
                                      </p:to>
                                    </p:set>
                                    <p:animEffect transition="in" filter="wipe(left)">
                                      <p:cBhvr>
                                        <p:cTn id="17" dur="500"/>
                                        <p:tgtEl>
                                          <p:spTgt spid="839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3973">
                                            <p:txEl>
                                              <p:pRg st="1" end="1"/>
                                            </p:txEl>
                                          </p:spTgt>
                                        </p:tgtEl>
                                        <p:attrNameLst>
                                          <p:attrName>style.visibility</p:attrName>
                                        </p:attrNameLst>
                                      </p:cBhvr>
                                      <p:to>
                                        <p:strVal val="visible"/>
                                      </p:to>
                                    </p:set>
                                    <p:animEffect transition="in" filter="wipe(right)">
                                      <p:cBhvr>
                                        <p:cTn id="22" dur="500"/>
                                        <p:tgtEl>
                                          <p:spTgt spid="8397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3972">
                                            <p:txEl>
                                              <p:pRg st="2" end="2"/>
                                            </p:txEl>
                                          </p:spTgt>
                                        </p:tgtEl>
                                        <p:attrNameLst>
                                          <p:attrName>style.visibility</p:attrName>
                                        </p:attrNameLst>
                                      </p:cBhvr>
                                      <p:to>
                                        <p:strVal val="visible"/>
                                      </p:to>
                                    </p:set>
                                    <p:animEffect transition="in" filter="wipe(left)">
                                      <p:cBhvr>
                                        <p:cTn id="27" dur="500"/>
                                        <p:tgtEl>
                                          <p:spTgt spid="8397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83973">
                                            <p:txEl>
                                              <p:pRg st="2" end="2"/>
                                            </p:txEl>
                                          </p:spTgt>
                                        </p:tgtEl>
                                        <p:attrNameLst>
                                          <p:attrName>style.visibility</p:attrName>
                                        </p:attrNameLst>
                                      </p:cBhvr>
                                      <p:to>
                                        <p:strVal val="visible"/>
                                      </p:to>
                                    </p:set>
                                    <p:animEffect transition="in" filter="wipe(right)">
                                      <p:cBhvr>
                                        <p:cTn id="32" dur="500"/>
                                        <p:tgtEl>
                                          <p:spTgt spid="8397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3972">
                                            <p:txEl>
                                              <p:pRg st="3" end="3"/>
                                            </p:txEl>
                                          </p:spTgt>
                                        </p:tgtEl>
                                        <p:attrNameLst>
                                          <p:attrName>style.visibility</p:attrName>
                                        </p:attrNameLst>
                                      </p:cBhvr>
                                      <p:to>
                                        <p:strVal val="visible"/>
                                      </p:to>
                                    </p:set>
                                    <p:animEffect transition="in" filter="wipe(left)">
                                      <p:cBhvr>
                                        <p:cTn id="37" dur="500"/>
                                        <p:tgtEl>
                                          <p:spTgt spid="8397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83973">
                                            <p:txEl>
                                              <p:pRg st="3" end="3"/>
                                            </p:txEl>
                                          </p:spTgt>
                                        </p:tgtEl>
                                        <p:attrNameLst>
                                          <p:attrName>style.visibility</p:attrName>
                                        </p:attrNameLst>
                                      </p:cBhvr>
                                      <p:to>
                                        <p:strVal val="visible"/>
                                      </p:to>
                                    </p:set>
                                    <p:animEffect transition="in" filter="wipe(right)">
                                      <p:cBhvr>
                                        <p:cTn id="42" dur="500"/>
                                        <p:tgtEl>
                                          <p:spTgt spid="8397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3972">
                                            <p:txEl>
                                              <p:pRg st="4" end="4"/>
                                            </p:txEl>
                                          </p:spTgt>
                                        </p:tgtEl>
                                        <p:attrNameLst>
                                          <p:attrName>style.visibility</p:attrName>
                                        </p:attrNameLst>
                                      </p:cBhvr>
                                      <p:to>
                                        <p:strVal val="visible"/>
                                      </p:to>
                                    </p:set>
                                    <p:animEffect transition="in" filter="wipe(left)">
                                      <p:cBhvr>
                                        <p:cTn id="47" dur="500"/>
                                        <p:tgtEl>
                                          <p:spTgt spid="8397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83973">
                                            <p:txEl>
                                              <p:pRg st="4" end="4"/>
                                            </p:txEl>
                                          </p:spTgt>
                                        </p:tgtEl>
                                        <p:attrNameLst>
                                          <p:attrName>style.visibility</p:attrName>
                                        </p:attrNameLst>
                                      </p:cBhvr>
                                      <p:to>
                                        <p:strVal val="visible"/>
                                      </p:to>
                                    </p:set>
                                    <p:animEffect transition="in" filter="wipe(right)">
                                      <p:cBhvr>
                                        <p:cTn id="52" dur="500"/>
                                        <p:tgtEl>
                                          <p:spTgt spid="839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152400" y="228600"/>
            <a:ext cx="6477000" cy="8683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2400" b="1" dirty="0"/>
              <a:t>The Dawn of the Social Entrepreneur</a:t>
            </a:r>
          </a:p>
        </p:txBody>
      </p:sp>
      <p:sp>
        <p:nvSpPr>
          <p:cNvPr id="125955" name="Rectangle 3"/>
          <p:cNvSpPr>
            <a:spLocks noGrp="1" noChangeArrowheads="1"/>
          </p:cNvSpPr>
          <p:nvPr>
            <p:ph sz="quarter" idx="13"/>
          </p:nvPr>
        </p:nvSpPr>
        <p:spPr bwMode="auto">
          <a:xfrm>
            <a:off x="457200" y="1371600"/>
            <a:ext cx="7270750" cy="496252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r>
              <a:rPr lang="en-US" b="1" dirty="0">
                <a:solidFill>
                  <a:srgbClr val="000000"/>
                </a:solidFill>
                <a:cs typeface="Times New Roman" pitchFamily="18" charset="0"/>
              </a:rPr>
              <a:t>	</a:t>
            </a:r>
            <a:r>
              <a:rPr lang="en-US" sz="2000" b="1" dirty="0">
                <a:latin typeface="+mj-lt"/>
                <a:cs typeface="Times New Roman" pitchFamily="18" charset="0"/>
              </a:rPr>
              <a:t>Social entrepreneurs are individuals who approach a social problem with entrepreneurial spirit and business acumen. </a:t>
            </a:r>
          </a:p>
          <a:p>
            <a:pPr algn="ctr" eaLnBrk="1" hangingPunct="1">
              <a:buFontTx/>
              <a:buNone/>
            </a:pPr>
            <a:endParaRPr lang="en-US" sz="2000" b="1" dirty="0">
              <a:latin typeface="+mj-lt"/>
              <a:cs typeface="Times New Roman" pitchFamily="18" charset="0"/>
            </a:endParaRPr>
          </a:p>
          <a:p>
            <a:pPr algn="ctr" eaLnBrk="1" hangingPunct="1">
              <a:buFontTx/>
              <a:buNone/>
            </a:pPr>
            <a:r>
              <a:rPr lang="en-US" sz="2000" b="1" dirty="0">
                <a:latin typeface="+mj-lt"/>
                <a:cs typeface="Times New Roman" pitchFamily="18" charset="0"/>
              </a:rPr>
              <a:t>   Business entrepreneurs create businesses, social entrepreneurs create change.</a:t>
            </a:r>
            <a:r>
              <a:rPr lang="en-US" sz="2000" dirty="0">
                <a:latin typeface="+mj-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wipe(left)">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5955">
                                            <p:txEl>
                                              <p:pRg st="2" end="2"/>
                                            </p:txEl>
                                          </p:spTgt>
                                        </p:tgtEl>
                                        <p:attrNameLst>
                                          <p:attrName>style.visibility</p:attrName>
                                        </p:attrNameLst>
                                      </p:cBhvr>
                                      <p:to>
                                        <p:strVal val="visible"/>
                                      </p:to>
                                    </p:set>
                                    <p:animEffect transition="in" filter="wipe(left)">
                                      <p:cBhvr>
                                        <p:cTn id="12" dur="500"/>
                                        <p:tgtEl>
                                          <p:spTgt spid="125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571500" y="852029"/>
            <a:ext cx="8001000" cy="523220"/>
          </a:xfrm>
          <a:prstGeom prst="rect">
            <a:avLst/>
          </a:prstGeom>
          <a:noFill/>
          <a:ln w="9525">
            <a:noFill/>
            <a:miter lim="800000"/>
            <a:headEnd/>
            <a:tailEnd/>
          </a:ln>
          <a:effectLst/>
        </p:spPr>
        <p:txBody>
          <a:bodyPr>
            <a:spAutoFit/>
          </a:bodyPr>
          <a:lstStyle/>
          <a:p>
            <a:pPr algn="ctr">
              <a:spcBef>
                <a:spcPct val="50000"/>
              </a:spcBef>
            </a:pPr>
            <a:r>
              <a:rPr lang="en-US" sz="2800" b="1" dirty="0">
                <a:latin typeface="Calibri" panose="020F0502020204030204" pitchFamily="34" charset="0"/>
                <a:cs typeface="Calibri" panose="020F0502020204030204" pitchFamily="34" charset="0"/>
              </a:rPr>
              <a:t>Why Target A Specific Amount?</a:t>
            </a:r>
          </a:p>
        </p:txBody>
      </p:sp>
      <p:sp>
        <p:nvSpPr>
          <p:cNvPr id="4101" name="Rectangle 5"/>
          <p:cNvSpPr>
            <a:spLocks noGrp="1" noChangeArrowheads="1"/>
          </p:cNvSpPr>
          <p:nvPr>
            <p:ph type="title"/>
          </p:nvPr>
        </p:nvSpPr>
        <p:spPr bwMode="auto">
          <a:xfrm>
            <a:off x="-152400" y="268933"/>
            <a:ext cx="6477000" cy="609600"/>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a:t>Watch Out What You Ask For!</a:t>
            </a:r>
          </a:p>
        </p:txBody>
      </p:sp>
      <p:sp>
        <p:nvSpPr>
          <p:cNvPr id="4102" name="Rectangle 6"/>
          <p:cNvSpPr>
            <a:spLocks noGrp="1" noChangeArrowheads="1"/>
          </p:cNvSpPr>
          <p:nvPr>
            <p:ph sz="quarter" idx="13"/>
          </p:nvPr>
        </p:nvSpPr>
        <p:spPr bwMode="auto">
          <a:xfrm>
            <a:off x="536574" y="1460045"/>
            <a:ext cx="8229600" cy="4559755"/>
          </a:xfrm>
          <a:noFill/>
          <a:ln>
            <a:miter lim="800000"/>
            <a:headEnd/>
            <a:tailEnd/>
          </a:ln>
        </p:spPr>
        <p:txBody>
          <a:bodyPr vert="horz" wrap="square" lIns="91440" tIns="45720" rIns="91440" bIns="45720" numCol="1" anchor="t" anchorCtr="0" compatLnSpc="1">
            <a:prstTxWarp prst="textNoShape">
              <a:avLst/>
            </a:prstTxWarp>
            <a:normAutofit fontScale="55000" lnSpcReduction="20000"/>
          </a:bodyPr>
          <a:lstStyle/>
          <a:p>
            <a:pPr>
              <a:lnSpc>
                <a:spcPct val="90000"/>
              </a:lnSpc>
              <a:buFontTx/>
              <a:buNone/>
            </a:pPr>
            <a:r>
              <a:rPr lang="en-US" sz="5800" b="1" i="1" dirty="0">
                <a:latin typeface="Calibri" panose="020F0502020204030204" pitchFamily="34" charset="0"/>
                <a:cs typeface="Calibri" panose="020F0502020204030204" pitchFamily="34" charset="0"/>
              </a:rPr>
              <a:t>If you ask for a donation you’ll get one.</a:t>
            </a:r>
          </a:p>
          <a:p>
            <a:pPr>
              <a:lnSpc>
                <a:spcPct val="90000"/>
              </a:lnSpc>
              <a:buFontTx/>
              <a:buNone/>
            </a:pPr>
            <a:endParaRPr lang="en-US" sz="2000" dirty="0">
              <a:latin typeface="+mj-lt"/>
            </a:endParaRPr>
          </a:p>
          <a:p>
            <a:pPr>
              <a:lnSpc>
                <a:spcPct val="90000"/>
              </a:lnSpc>
              <a:buFontTx/>
              <a:buNone/>
            </a:pPr>
            <a:endParaRPr lang="en-US" sz="2000" b="1" i="1" dirty="0">
              <a:solidFill>
                <a:srgbClr val="FF3300"/>
              </a:solidFill>
              <a:effectLst>
                <a:outerShdw blurRad="38100" dist="38100" dir="2700000" algn="tl">
                  <a:srgbClr val="000000"/>
                </a:outerShdw>
              </a:effectLst>
            </a:endParaRPr>
          </a:p>
          <a:p>
            <a:pPr>
              <a:lnSpc>
                <a:spcPct val="90000"/>
              </a:lnSpc>
              <a:buFontTx/>
              <a:buNone/>
            </a:pPr>
            <a:endParaRPr lang="en-US" b="1" i="1" dirty="0">
              <a:solidFill>
                <a:srgbClr val="FF3300"/>
              </a:solidFill>
              <a:effectLst>
                <a:outerShdw blurRad="38100" dist="38100" dir="2700000" algn="tl">
                  <a:srgbClr val="000000"/>
                </a:outerShdw>
              </a:effectLst>
            </a:endParaRPr>
          </a:p>
          <a:p>
            <a:pPr>
              <a:lnSpc>
                <a:spcPct val="90000"/>
              </a:lnSpc>
              <a:buFontTx/>
              <a:buNone/>
            </a:pPr>
            <a:endParaRPr lang="en-US" sz="2000" b="1" i="1" dirty="0">
              <a:solidFill>
                <a:srgbClr val="FF3300"/>
              </a:solidFill>
              <a:effectLst>
                <a:outerShdw blurRad="38100" dist="38100" dir="2700000" algn="tl">
                  <a:srgbClr val="000000"/>
                </a:outerShdw>
              </a:effectLst>
            </a:endParaRPr>
          </a:p>
          <a:p>
            <a:pPr>
              <a:lnSpc>
                <a:spcPct val="90000"/>
              </a:lnSpc>
              <a:buFontTx/>
              <a:buNone/>
            </a:pPr>
            <a:endParaRPr lang="en-US" sz="2000" b="1" i="1" dirty="0">
              <a:solidFill>
                <a:srgbClr val="FF3300"/>
              </a:solidFill>
              <a:effectLst>
                <a:outerShdw blurRad="38100" dist="38100" dir="2700000" algn="tl">
                  <a:srgbClr val="000000"/>
                </a:outerShdw>
              </a:effectLst>
            </a:endParaRPr>
          </a:p>
          <a:p>
            <a:pPr>
              <a:lnSpc>
                <a:spcPct val="90000"/>
              </a:lnSpc>
              <a:buFontTx/>
              <a:buNone/>
            </a:pPr>
            <a:endParaRPr lang="en-US" sz="2000" b="1" i="1" dirty="0">
              <a:solidFill>
                <a:srgbClr val="FF3300"/>
              </a:solidFill>
              <a:effectLst>
                <a:outerShdw blurRad="38100" dist="38100" dir="2700000" algn="tl">
                  <a:srgbClr val="000000"/>
                </a:outerShdw>
              </a:effectLst>
            </a:endParaRPr>
          </a:p>
          <a:p>
            <a:pPr>
              <a:lnSpc>
                <a:spcPct val="90000"/>
              </a:lnSpc>
              <a:buFontTx/>
              <a:buNone/>
            </a:pPr>
            <a:endParaRPr lang="en-US" b="1" i="1" dirty="0">
              <a:solidFill>
                <a:srgbClr val="FF3300"/>
              </a:solidFill>
              <a:effectLst>
                <a:outerShdw blurRad="38100" dist="38100" dir="2700000" algn="tl">
                  <a:srgbClr val="000000"/>
                </a:outerShdw>
              </a:effectLst>
            </a:endParaRPr>
          </a:p>
          <a:p>
            <a:pPr>
              <a:lnSpc>
                <a:spcPct val="90000"/>
              </a:lnSpc>
              <a:buFontTx/>
              <a:buNone/>
            </a:pPr>
            <a:endParaRPr lang="en-US" sz="2000" b="1" i="1" dirty="0">
              <a:solidFill>
                <a:srgbClr val="FF3300"/>
              </a:solidFill>
              <a:effectLst>
                <a:outerShdw blurRad="38100" dist="38100" dir="2700000" algn="tl">
                  <a:srgbClr val="000000"/>
                </a:outerShdw>
              </a:effectLst>
            </a:endParaRPr>
          </a:p>
          <a:p>
            <a:pPr>
              <a:lnSpc>
                <a:spcPct val="90000"/>
              </a:lnSpc>
              <a:buFontTx/>
              <a:buNone/>
            </a:pPr>
            <a:endParaRPr lang="en-US" sz="2000" b="1" i="1" dirty="0">
              <a:solidFill>
                <a:srgbClr val="FF3300"/>
              </a:solidFill>
              <a:effectLst>
                <a:outerShdw blurRad="38100" dist="38100" dir="2700000" algn="tl">
                  <a:srgbClr val="000000"/>
                </a:outerShdw>
              </a:effectLst>
            </a:endParaRPr>
          </a:p>
          <a:p>
            <a:pPr>
              <a:lnSpc>
                <a:spcPct val="90000"/>
              </a:lnSpc>
              <a:buFontTx/>
              <a:buNone/>
            </a:pPr>
            <a:r>
              <a:rPr lang="en-US" sz="3300" b="1" i="1" dirty="0">
                <a:solidFill>
                  <a:srgbClr val="FF3300"/>
                </a:solidFill>
                <a:effectLst>
                  <a:outerShdw blurRad="38100" dist="38100" dir="2700000" algn="tl">
                    <a:srgbClr val="000000"/>
                  </a:outerShdw>
                </a:effectLst>
              </a:rPr>
              <a:t>But it won’t be large enough to make your goal and impact your organization.</a:t>
            </a:r>
          </a:p>
          <a:p>
            <a:pPr>
              <a:lnSpc>
                <a:spcPct val="90000"/>
              </a:lnSpc>
              <a:buFontTx/>
              <a:buNone/>
            </a:pPr>
            <a:endParaRPr lang="en-US" sz="2000" i="1" dirty="0">
              <a:solidFill>
                <a:srgbClr val="FF3300"/>
              </a:solidFill>
            </a:endParaRPr>
          </a:p>
          <a:p>
            <a:pPr algn="ctr">
              <a:buFontTx/>
              <a:buNone/>
            </a:pPr>
            <a:r>
              <a:rPr lang="en-US" sz="3200" b="1" dirty="0">
                <a:latin typeface="Calibri" panose="020F0502020204030204" pitchFamily="34" charset="0"/>
                <a:cs typeface="Calibri" panose="020F0502020204030204" pitchFamily="34" charset="0"/>
              </a:rPr>
              <a:t>Targeting a specific amount based on qualified research provides the Investor with a frame of reference to an Investment level they are capable of and which will help you make your goal.</a:t>
            </a:r>
          </a:p>
          <a:p>
            <a:pPr>
              <a:lnSpc>
                <a:spcPct val="90000"/>
              </a:lnSpc>
            </a:pPr>
            <a:endParaRPr lang="en-US" sz="2400" dirty="0">
              <a:solidFill>
                <a:srgbClr val="0033CC"/>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549" y="1752600"/>
            <a:ext cx="1771650" cy="2362200"/>
          </a:xfrm>
          <a:prstGeom prst="rect">
            <a:avLst/>
          </a:prstGeom>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52400" y="152400"/>
            <a:ext cx="5638801" cy="719137"/>
          </a:xfrm>
        </p:spPr>
        <p:txBody>
          <a:bodyPr>
            <a:normAutofit/>
          </a:bodyPr>
          <a:lstStyle/>
          <a:p>
            <a:r>
              <a:rPr lang="en-US" sz="2400" b="1" dirty="0"/>
              <a:t>A Investment Is Only The Beginning</a:t>
            </a:r>
            <a:endParaRPr lang="uk-UA" sz="2400" b="1" dirty="0"/>
          </a:p>
        </p:txBody>
      </p:sp>
      <p:sp>
        <p:nvSpPr>
          <p:cNvPr id="281603" name="Rectangle 3"/>
          <p:cNvSpPr>
            <a:spLocks noGrp="1" noChangeArrowheads="1"/>
          </p:cNvSpPr>
          <p:nvPr>
            <p:ph sz="quarter" idx="13"/>
          </p:nvPr>
        </p:nvSpPr>
        <p:spPr>
          <a:xfrm>
            <a:off x="228600" y="1219200"/>
            <a:ext cx="7238999" cy="4648200"/>
          </a:xfrm>
        </p:spPr>
        <p:txBody>
          <a:bodyPr>
            <a:normAutofit/>
          </a:bodyPr>
          <a:lstStyle/>
          <a:p>
            <a:r>
              <a:rPr lang="en-US" b="1" dirty="0">
                <a:latin typeface="Calibri" panose="020F0502020204030204" pitchFamily="34" charset="0"/>
                <a:cs typeface="Calibri" panose="020F0502020204030204" pitchFamily="34" charset="0"/>
              </a:rPr>
              <a:t>Organizations must take an ongoing approach to fundraising through active cultivation and stewardship</a:t>
            </a:r>
          </a:p>
          <a:p>
            <a:r>
              <a:rPr lang="en-US" b="1" dirty="0">
                <a:latin typeface="Calibri" panose="020F0502020204030204" pitchFamily="34" charset="0"/>
                <a:cs typeface="Calibri" panose="020F0502020204030204" pitchFamily="34" charset="0"/>
              </a:rPr>
              <a:t>You should not view a successful solicitation as an end point, but rather as the beginning of a new relationship</a:t>
            </a:r>
          </a:p>
          <a:p>
            <a:r>
              <a:rPr lang="en-US" b="1" dirty="0">
                <a:latin typeface="Calibri" panose="020F0502020204030204" pitchFamily="34" charset="0"/>
                <a:cs typeface="Calibri" panose="020F0502020204030204" pitchFamily="34" charset="0"/>
              </a:rPr>
              <a:t>It’s the responsibility of the agency staff and Board to build relationships and solicit donations</a:t>
            </a:r>
          </a:p>
          <a:p>
            <a:r>
              <a:rPr lang="en-US" b="1" dirty="0">
                <a:latin typeface="Calibri" panose="020F0502020204030204" pitchFamily="34" charset="0"/>
                <a:cs typeface="Calibri" panose="020F0502020204030204" pitchFamily="34" charset="0"/>
              </a:rPr>
              <a:t>Once you secure a Contribution you want to Increase it each year through an effective Stewardship Program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858000"/>
            <a:ext cx="2286000" cy="3000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10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10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3">
                                            <p:txEl>
                                              <p:pRg st="3" end="3"/>
                                            </p:txEl>
                                          </p:spTgt>
                                        </p:tgtEl>
                                        <p:attrNameLst>
                                          <p:attrName>style.visibility</p:attrName>
                                        </p:attrNameLst>
                                      </p:cBhvr>
                                      <p:to>
                                        <p:strVal val="visible"/>
                                      </p:to>
                                    </p:set>
                                    <p:anim calcmode="lin" valueType="num">
                                      <p:cBhvr additive="base">
                                        <p:cTn id="25" dur="1000" fill="hold"/>
                                        <p:tgtEl>
                                          <p:spTgt spid="28160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81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5660</TotalTime>
  <Words>1738</Words>
  <Application>Microsoft Office PowerPoint</Application>
  <PresentationFormat>On-screen Show (4:3)</PresentationFormat>
  <Paragraphs>345</Paragraphs>
  <Slides>41</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Black</vt:lpstr>
      <vt:lpstr>Calibri</vt:lpstr>
      <vt:lpstr>굴림</vt:lpstr>
      <vt:lpstr>Times New Roman</vt:lpstr>
      <vt:lpstr>Tw Cen MT</vt:lpstr>
      <vt:lpstr>Droplet</vt:lpstr>
      <vt:lpstr>Developing Key Contacts for Bigger Giving</vt:lpstr>
      <vt:lpstr>2015 charitable giving  Total = $373.25 billion This is an increase of 4% from 2014.</vt:lpstr>
      <vt:lpstr>Types of recipients of contributions, 2015  Total = $373.25 billion</vt:lpstr>
      <vt:lpstr>Fundraising: The Changing Environment </vt:lpstr>
      <vt:lpstr>PowerPoint Presentation</vt:lpstr>
      <vt:lpstr>PowerPoint Presentation</vt:lpstr>
      <vt:lpstr>The Dawn of the Social Entrepreneur</vt:lpstr>
      <vt:lpstr>Watch Out What You Ask For!</vt:lpstr>
      <vt:lpstr>A Investment Is Only The Beginning</vt:lpstr>
      <vt:lpstr>The Process: It is a simple Circle of Effort</vt:lpstr>
      <vt:lpstr>Cultivation and Stewardship</vt:lpstr>
      <vt:lpstr>Cultivation Defined</vt:lpstr>
      <vt:lpstr>What is cultivation?</vt:lpstr>
      <vt:lpstr>investor Cultivation</vt:lpstr>
      <vt:lpstr>Cultivation Strategies</vt:lpstr>
      <vt:lpstr>Cultivation Strategies</vt:lpstr>
      <vt:lpstr>Volunteer Opportunities</vt:lpstr>
      <vt:lpstr>Cultivation Strategies</vt:lpstr>
      <vt:lpstr>Cultivation Strategies</vt:lpstr>
      <vt:lpstr>Other Cultivation Strategies</vt:lpstr>
      <vt:lpstr>Cultivation is a process</vt:lpstr>
      <vt:lpstr>Stewardship Defined</vt:lpstr>
      <vt:lpstr>What is Stewardship?</vt:lpstr>
      <vt:lpstr>PowerPoint Presentation</vt:lpstr>
      <vt:lpstr>Investor Bill of Rights</vt:lpstr>
      <vt:lpstr>Investor Bill of Rights</vt:lpstr>
      <vt:lpstr>Investor Bill of Rights</vt:lpstr>
      <vt:lpstr>Stewardship Strategies</vt:lpstr>
      <vt:lpstr>PowerPoint Presentation</vt:lpstr>
      <vt:lpstr>Sample Stewardship Calendar</vt:lpstr>
      <vt:lpstr>PowerPoint Presentation</vt:lpstr>
      <vt:lpstr>Make It Personal</vt:lpstr>
      <vt:lpstr>PowerPoint Presentation</vt:lpstr>
      <vt:lpstr>Friendraising</vt:lpstr>
      <vt:lpstr>Developing Friends </vt:lpstr>
      <vt:lpstr>Investor Pyramid</vt:lpstr>
      <vt:lpstr>The Process: it’s Still Simple</vt:lpstr>
      <vt:lpstr>Make a Plan</vt:lpstr>
      <vt:lpstr>Process vs. Reason</vt:lpstr>
      <vt:lpstr>Remember that drop of Water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Cultivation &amp; Stewardship</dc:title>
  <dc:creator>Ewart</dc:creator>
  <cp:lastModifiedBy>David Condon</cp:lastModifiedBy>
  <cp:revision>426</cp:revision>
  <dcterms:created xsi:type="dcterms:W3CDTF">2008-12-07T02:06:36Z</dcterms:created>
  <dcterms:modified xsi:type="dcterms:W3CDTF">2017-02-21T14:30:58Z</dcterms:modified>
</cp:coreProperties>
</file>